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8"/>
  </p:notesMasterIdLst>
  <p:sldIdLst>
    <p:sldId id="257" r:id="rId3"/>
    <p:sldId id="273" r:id="rId4"/>
    <p:sldId id="261" r:id="rId5"/>
    <p:sldId id="275" r:id="rId6"/>
    <p:sldId id="263" r:id="rId7"/>
    <p:sldId id="264" r:id="rId8"/>
    <p:sldId id="265" r:id="rId9"/>
    <p:sldId id="278" r:id="rId10"/>
    <p:sldId id="282" r:id="rId11"/>
    <p:sldId id="283" r:id="rId12"/>
    <p:sldId id="291" r:id="rId13"/>
    <p:sldId id="277" r:id="rId14"/>
    <p:sldId id="290" r:id="rId15"/>
    <p:sldId id="268" r:id="rId16"/>
    <p:sldId id="271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3q18ygSXl9z2AxRBPrgeQ==" hashData="lZ6X9lLzSscvBePQqx+CFgl3WzE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0A3"/>
    <a:srgbClr val="CC1212"/>
    <a:srgbClr val="B2D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46"/>
    <p:restoredTop sz="75401" autoAdjust="0"/>
  </p:normalViewPr>
  <p:slideViewPr>
    <p:cSldViewPr>
      <p:cViewPr varScale="1">
        <p:scale>
          <a:sx n="75" d="100"/>
          <a:sy n="75" d="100"/>
        </p:scale>
        <p:origin x="8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6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8346B-E919-474D-A562-50828779ABE3}" type="datetimeFigureOut">
              <a:rPr lang="de-DE" smtClean="0"/>
              <a:t>21.05.19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65FB6-F8E0-4FF9-B3A1-D96C1E7B24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79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1F953-160C-4D55-B006-1F74979EA96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1F953-160C-4D55-B006-1F74979EA96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47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5FB6-F8E0-4FF9-B3A1-D96C1E7B245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2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5FB6-F8E0-4FF9-B3A1-D96C1E7B245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25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5FB6-F8E0-4FF9-B3A1-D96C1E7B245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61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1F953-160C-4D55-B006-1F74979EA96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3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5FB6-F8E0-4FF9-B3A1-D96C1E7B245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623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65FB6-F8E0-4FF9-B3A1-D96C1E7B245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113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900113" y="6172214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 dirty="0">
              <a:solidFill>
                <a:srgbClr val="FFFFFF"/>
              </a:solidFill>
              <a:latin typeface="BundesSans Office" pitchFamily="34" charset="0"/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99592" y="2844001"/>
            <a:ext cx="5112000" cy="719139"/>
          </a:xfrm>
          <a:prstGeom prst="rect">
            <a:avLst/>
          </a:prstGeom>
        </p:spPr>
        <p:txBody>
          <a:bodyPr/>
          <a:lstStyle>
            <a:lvl1pPr>
              <a:defRPr sz="33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BundesSerif 33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99592" y="3717032"/>
            <a:ext cx="5112000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BundesSans Office" pitchFamily="34" charset="0"/>
              </a:defRPr>
            </a:lvl1pPr>
          </a:lstStyle>
          <a:p>
            <a:r>
              <a:rPr lang="de-DE" dirty="0" err="1"/>
              <a:t>Subline</a:t>
            </a:r>
            <a:r>
              <a:rPr lang="de-DE" dirty="0"/>
              <a:t> </a:t>
            </a:r>
            <a:r>
              <a:rPr lang="de-DE" dirty="0" err="1"/>
              <a:t>BundesSans</a:t>
            </a:r>
            <a:r>
              <a:rPr lang="de-DE" dirty="0"/>
              <a:t> 20pt</a:t>
            </a: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5760000" y="630932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46050" y="179389"/>
            <a:ext cx="8839200" cy="14254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01600"/>
            <a:ext cx="1587600" cy="13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9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3157" y="659735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2" descr="Picture 22"/>
          <p:cNvPicPr>
            <a:picLocks noChangeAspect="1"/>
          </p:cNvPicPr>
          <p:nvPr userDrawn="1"/>
        </p:nvPicPr>
        <p:blipFill>
          <a:blip r:embed="rId2">
            <a:extLst/>
          </a:blip>
          <a:srcRect t="23789" b="33730"/>
          <a:stretch>
            <a:fillRect/>
          </a:stretch>
        </p:blipFill>
        <p:spPr>
          <a:xfrm>
            <a:off x="81865" y="7597"/>
            <a:ext cx="2174661" cy="1021136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3" name="Gerade Verbindung 2"/>
          <p:cNvCxnSpPr/>
          <p:nvPr userDrawn="1"/>
        </p:nvCxnSpPr>
        <p:spPr>
          <a:xfrm>
            <a:off x="8316416" y="670055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\\iuk.bund.de\LokSync\Sync$\Kay.ronny\APdata\Desktop\BMWi_EnEffi_KeyVis_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440160" cy="111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 userDrawn="1"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2" descr="Picture 22"/>
          <p:cNvPicPr>
            <a:picLocks noChangeAspect="1"/>
          </p:cNvPicPr>
          <p:nvPr userDrawn="1"/>
        </p:nvPicPr>
        <p:blipFill>
          <a:blip r:embed="rId3">
            <a:extLst/>
          </a:blip>
          <a:srcRect t="23789" b="33730"/>
          <a:stretch>
            <a:fillRect/>
          </a:stretch>
        </p:blipFill>
        <p:spPr>
          <a:xfrm>
            <a:off x="81865" y="7597"/>
            <a:ext cx="2174661" cy="1021136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9" name="Gerade Verbindung 18"/>
          <p:cNvCxnSpPr/>
          <p:nvPr userDrawn="1"/>
        </p:nvCxnSpPr>
        <p:spPr>
          <a:xfrm>
            <a:off x="3157" y="659735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 18"/>
          <p:cNvSpPr>
            <a:spLocks noGrp="1"/>
          </p:cNvSpPr>
          <p:nvPr userDrawn="1"/>
        </p:nvSpPr>
        <p:spPr bwMode="auto">
          <a:xfrm>
            <a:off x="8522718" y="6597352"/>
            <a:ext cx="58578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0" sz="9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C7A7210-C8A8-4BFC-833E-EA7F469E5FAE}" type="slidenum">
              <a:rPr lang="en-US" altLang="de-DE"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>
                <a:defRPr/>
              </a:pPr>
              <a:t>‹Nr.›</a:t>
            </a:fld>
            <a:endParaRPr lang="en-US" altLang="de-DE" sz="10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8316416" y="67005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8388424" y="6645373"/>
            <a:ext cx="0" cy="144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67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iuk.bund.de\LokSync\Sync$\Kay.ronny\APdata\Desktop\BMWi_EnEffi_KeyVis_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30" y="44624"/>
            <a:ext cx="1448418" cy="111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 userDrawn="1"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2" descr="Picture 22"/>
          <p:cNvPicPr>
            <a:picLocks noChangeAspect="1"/>
          </p:cNvPicPr>
          <p:nvPr userDrawn="1"/>
        </p:nvPicPr>
        <p:blipFill>
          <a:blip r:embed="rId3">
            <a:extLst/>
          </a:blip>
          <a:srcRect t="23789" b="33730"/>
          <a:stretch>
            <a:fillRect/>
          </a:stretch>
        </p:blipFill>
        <p:spPr>
          <a:xfrm>
            <a:off x="81865" y="7597"/>
            <a:ext cx="2174661" cy="1021136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5" name="Gerade Verbindung 14"/>
          <p:cNvCxnSpPr/>
          <p:nvPr userDrawn="1"/>
        </p:nvCxnSpPr>
        <p:spPr>
          <a:xfrm>
            <a:off x="3157" y="6597352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 18"/>
          <p:cNvSpPr>
            <a:spLocks noGrp="1"/>
          </p:cNvSpPr>
          <p:nvPr userDrawn="1"/>
        </p:nvSpPr>
        <p:spPr bwMode="auto">
          <a:xfrm>
            <a:off x="8522718" y="6597352"/>
            <a:ext cx="58578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0" sz="9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C7A7210-C8A8-4BFC-833E-EA7F469E5FAE}" type="slidenum">
              <a:rPr lang="en-US" altLang="de-DE"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pPr>
                <a:defRPr/>
              </a:pPr>
              <a:t>‹Nr.›</a:t>
            </a:fld>
            <a:endParaRPr lang="en-US" altLang="de-DE" sz="100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8316416" y="67005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8388424" y="6645373"/>
            <a:ext cx="0" cy="144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Zusatz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900113" y="6172214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 dirty="0">
              <a:solidFill>
                <a:srgbClr val="FFFFFF"/>
              </a:solidFill>
              <a:latin typeface="BundesSans Office" pitchFamily="34" charset="0"/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99592" y="2844001"/>
            <a:ext cx="5112000" cy="719139"/>
          </a:xfrm>
          <a:prstGeom prst="rect">
            <a:avLst/>
          </a:prstGeom>
        </p:spPr>
        <p:txBody>
          <a:bodyPr/>
          <a:lstStyle>
            <a:lvl1pPr>
              <a:defRPr sz="33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BundesSerif 33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99592" y="3717032"/>
            <a:ext cx="5112000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BundesSans Office" pitchFamily="34" charset="0"/>
              </a:defRPr>
            </a:lvl1pPr>
          </a:lstStyle>
          <a:p>
            <a:r>
              <a:rPr lang="de-DE" dirty="0" err="1"/>
              <a:t>Subline</a:t>
            </a:r>
            <a:r>
              <a:rPr lang="de-DE" dirty="0"/>
              <a:t> </a:t>
            </a:r>
            <a:r>
              <a:rPr lang="de-DE" dirty="0" err="1"/>
              <a:t>BundesSans</a:t>
            </a:r>
            <a:r>
              <a:rPr lang="de-DE" dirty="0"/>
              <a:t> 20pt</a:t>
            </a:r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760000" y="630932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146050" y="179389"/>
            <a:ext cx="8839200" cy="14254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7092280" y="513933"/>
            <a:ext cx="1357200" cy="514800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latin typeface="BundesSans Office"/>
              </a:defRPr>
            </a:lvl1pPr>
          </a:lstStyle>
          <a:p>
            <a:r>
              <a:rPr lang="de-DE" dirty="0"/>
              <a:t>Zusatzlogo 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01600"/>
            <a:ext cx="1587600" cy="13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2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628800"/>
            <a:ext cx="8172000" cy="4104456"/>
          </a:xfrm>
          <a:prstGeom prst="rect">
            <a:avLst/>
          </a:prstGeom>
        </p:spPr>
        <p:txBody>
          <a:bodyPr tIns="36000" rIns="36000" bIns="3600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None/>
              <a:tabLst/>
              <a:defRPr lang="de-DE" sz="2000" b="0" baseline="0" smtClean="0">
                <a:solidFill>
                  <a:srgbClr val="004F80"/>
                </a:solidFill>
                <a:latin typeface="BundesSans Office"/>
              </a:defRPr>
            </a:lvl1pPr>
          </a:lstStyle>
          <a:p>
            <a:r>
              <a:rPr lang="de-DE" dirty="0"/>
              <a:t>Standard-Fließtext: </a:t>
            </a:r>
            <a:r>
              <a:rPr lang="de-DE" dirty="0" err="1"/>
              <a:t>BundesSans</a:t>
            </a:r>
            <a:r>
              <a:rPr lang="de-DE" dirty="0"/>
              <a:t> Office Regular 20 </a:t>
            </a:r>
            <a:r>
              <a:rPr lang="de-DE" dirty="0" err="1"/>
              <a:t>pt</a:t>
            </a:r>
            <a:r>
              <a:rPr lang="de-DE" dirty="0"/>
              <a:t> (wenn nötig: bis min. 16 </a:t>
            </a:r>
            <a:r>
              <a:rPr lang="de-DE" dirty="0" err="1"/>
              <a:t>pt</a:t>
            </a:r>
            <a:r>
              <a:rPr lang="de-DE" dirty="0"/>
              <a:t> verkleinern); Zwischenheadlines und Hervorhebungen fett</a:t>
            </a:r>
          </a:p>
          <a:p>
            <a:endParaRPr lang="de-DE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760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5760000" y="630932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760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628800"/>
            <a:ext cx="8172000" cy="41036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latin typeface="BundesSans Office"/>
              </a:defRPr>
            </a:lvl1pPr>
            <a:lvl2pPr marL="361950" indent="-192088" algn="l">
              <a:buFont typeface="Arial" pitchFamily="34" charset="0"/>
              <a:buChar char="•"/>
              <a:defRPr sz="1800">
                <a:latin typeface="BundesSans Office"/>
              </a:defRPr>
            </a:lvl2pPr>
            <a:lvl3pPr marL="711200" indent="-284163" algn="l">
              <a:buFont typeface="Arial" pitchFamily="34" charset="0"/>
              <a:buChar char="•"/>
              <a:tabLst/>
              <a:defRPr sz="1800">
                <a:latin typeface="BundesSans Office"/>
              </a:defRPr>
            </a:lvl3pPr>
            <a:lvl4pPr marL="714375" indent="131763" algn="l">
              <a:buFont typeface="Arial" pitchFamily="34" charset="0"/>
              <a:buChar char="•"/>
              <a:defRPr>
                <a:latin typeface="BundesSans Office"/>
              </a:defRPr>
            </a:lvl4pPr>
            <a:lvl5pPr marL="1160463" indent="-228600" algn="l">
              <a:buFont typeface="Arial" pitchFamily="34" charset="0"/>
              <a:buChar char="•"/>
              <a:defRPr baseline="0">
                <a:latin typeface="BundesSans Office"/>
              </a:defRPr>
            </a:lvl5pPr>
            <a:lvl6pPr marL="1436688" indent="-228600" algn="l">
              <a:buFont typeface="Arial" pitchFamily="34" charset="0"/>
              <a:buChar char="•"/>
              <a:defRPr>
                <a:solidFill>
                  <a:srgbClr val="004F80"/>
                </a:solidFill>
                <a:latin typeface="BundesSans Office"/>
              </a:defRPr>
            </a:lvl6pPr>
            <a:lvl7pPr marL="1704975" indent="-171450" algn="l">
              <a:defRPr baseline="0">
                <a:solidFill>
                  <a:srgbClr val="004F80"/>
                </a:solidFill>
                <a:latin typeface="BundesSans Office"/>
              </a:defRPr>
            </a:lvl7pPr>
          </a:lstStyle>
          <a:p>
            <a:r>
              <a:rPr lang="de-DE" dirty="0"/>
              <a:t>Standard-Fließtext: </a:t>
            </a:r>
            <a:r>
              <a:rPr lang="de-DE" dirty="0" err="1"/>
              <a:t>BundesSans</a:t>
            </a:r>
            <a:r>
              <a:rPr lang="de-DE" dirty="0"/>
              <a:t> Office Regular 20 </a:t>
            </a:r>
            <a:r>
              <a:rPr lang="de-DE" dirty="0" err="1"/>
              <a:t>pt</a:t>
            </a:r>
            <a:r>
              <a:rPr lang="de-DE" dirty="0"/>
              <a:t> (wenn nötig: bis min. 16 </a:t>
            </a:r>
            <a:r>
              <a:rPr lang="de-DE" dirty="0" err="1"/>
              <a:t>pt</a:t>
            </a:r>
            <a:r>
              <a:rPr lang="de-DE" dirty="0"/>
              <a:t> verkleinern); Aufzählungen über Menüleiste starten</a:t>
            </a:r>
          </a:p>
          <a:p>
            <a:pPr lvl="1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5760000" y="630932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8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760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idx="1" hasCustomPrompt="1"/>
          </p:nvPr>
        </p:nvSpPr>
        <p:spPr bwMode="auto">
          <a:xfrm>
            <a:off x="467544" y="1628800"/>
            <a:ext cx="8172000" cy="4198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180975" indent="-180975">
              <a:buFont typeface="Arial" pitchFamily="34" charset="0"/>
              <a:buChar char="•"/>
              <a:defRPr sz="2000" baseline="0">
                <a:solidFill>
                  <a:srgbClr val="004F80"/>
                </a:solidFill>
                <a:latin typeface="BundesSans Office"/>
              </a:defRPr>
            </a:lvl1pPr>
            <a:lvl2pPr marL="539750" indent="-284163">
              <a:buFont typeface="Arial" pitchFamily="34" charset="0"/>
              <a:buChar char="•"/>
              <a:defRPr sz="1800" baseline="0">
                <a:solidFill>
                  <a:srgbClr val="004F80"/>
                </a:solidFill>
                <a:latin typeface="BundesSans Office"/>
              </a:defRPr>
            </a:lvl2pPr>
            <a:lvl3pPr marL="892175" indent="-284163"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BundesSans Office"/>
              </a:defRPr>
            </a:lvl3pPr>
            <a:lvl4pPr marL="1160463" indent="-228600"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BundesSans Office"/>
              </a:defRPr>
            </a:lvl4pPr>
            <a:lvl5pPr marL="1436688" indent="-228600"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BundesSans Office"/>
              </a:defRPr>
            </a:lvl5pPr>
            <a:lvl6pPr marL="1703388" indent="-228600">
              <a:defRPr>
                <a:solidFill>
                  <a:srgbClr val="004F80"/>
                </a:solidFill>
                <a:latin typeface="BundesSans Office"/>
              </a:defRPr>
            </a:lvl6pPr>
            <a:lvl7pPr marL="1970088" indent="-228600">
              <a:defRPr sz="1400">
                <a:solidFill>
                  <a:srgbClr val="004F80"/>
                </a:solidFill>
              </a:defRPr>
            </a:lvl7pPr>
          </a:lstStyle>
          <a:p>
            <a:pPr lvl="0"/>
            <a:r>
              <a:rPr lang="de-DE" noProof="0" dirty="0"/>
              <a:t>Aufzählungen </a:t>
            </a:r>
            <a:r>
              <a:rPr lang="de-DE" noProof="0" dirty="0" err="1"/>
              <a:t>BundesSans</a:t>
            </a:r>
            <a:r>
              <a:rPr lang="de-DE" noProof="0" dirty="0"/>
              <a:t>; beginnend bei 20 </a:t>
            </a:r>
            <a:r>
              <a:rPr lang="de-DE" noProof="0" dirty="0" err="1"/>
              <a:t>pt</a:t>
            </a:r>
            <a:endParaRPr lang="de-DE" noProof="0" dirty="0"/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  <a:p>
            <a:pPr lvl="5"/>
            <a:r>
              <a:rPr lang="de-DE" noProof="0" dirty="0">
                <a:latin typeface="BundesSans Office"/>
              </a:rPr>
              <a:t>Sechste Ebene</a:t>
            </a:r>
          </a:p>
          <a:p>
            <a:pPr lvl="6"/>
            <a:r>
              <a:rPr lang="de-DE" sz="1400" noProof="0" dirty="0">
                <a:latin typeface="BundesSans Office"/>
              </a:rPr>
              <a:t>Siebte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>
          <a:xfrm>
            <a:off x="5760000" y="630932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gross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616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544" y="1628800"/>
            <a:ext cx="2556000" cy="4068000"/>
          </a:xfrm>
          <a:prstGeom prst="rect">
            <a:avLst/>
          </a:prstGeom>
        </p:spPr>
        <p:txBody>
          <a:bodyPr tIns="36000" rIns="36000" bIns="3600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 3" charset="2"/>
              <a:buNone/>
              <a:tabLst/>
              <a:defRPr lang="de-DE" sz="2000" b="0" baseline="0" smtClean="0">
                <a:solidFill>
                  <a:srgbClr val="004F80"/>
                </a:solidFill>
                <a:latin typeface="BundesSans Office"/>
              </a:defRPr>
            </a:lvl1pPr>
          </a:lstStyle>
          <a:p>
            <a:r>
              <a:rPr lang="de-DE" dirty="0"/>
              <a:t>Standard-Fließtext: </a:t>
            </a:r>
            <a:r>
              <a:rPr lang="de-DE" dirty="0" err="1"/>
              <a:t>BundesSans</a:t>
            </a:r>
            <a:r>
              <a:rPr lang="de-DE" dirty="0"/>
              <a:t> Office Regular 20 </a:t>
            </a:r>
            <a:r>
              <a:rPr lang="de-DE" dirty="0" err="1"/>
              <a:t>pt</a:t>
            </a:r>
            <a:r>
              <a:rPr lang="de-DE" dirty="0"/>
              <a:t> (wenn nötig: bis min. 16 </a:t>
            </a:r>
            <a:r>
              <a:rPr lang="de-DE" dirty="0" err="1"/>
              <a:t>pt</a:t>
            </a:r>
            <a:r>
              <a:rPr lang="de-DE" dirty="0"/>
              <a:t> verkleinern); Zwischenheadlines und Hervorhebungen fett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3240448" y="1665256"/>
            <a:ext cx="5364000" cy="406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5760000" y="630000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gross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616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84168" y="1628800"/>
            <a:ext cx="2556000" cy="4068000"/>
          </a:xfrm>
          <a:prstGeom prst="rect">
            <a:avLst/>
          </a:prstGeom>
        </p:spPr>
        <p:txBody>
          <a:bodyPr tIns="36000" rIns="36000" bIns="3600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 3" charset="2"/>
              <a:buNone/>
              <a:tabLst/>
              <a:defRPr lang="de-DE" sz="2000" b="0" baseline="0" smtClean="0">
                <a:solidFill>
                  <a:srgbClr val="004F80"/>
                </a:solidFill>
                <a:latin typeface="BundesSans Office"/>
              </a:defRPr>
            </a:lvl1pPr>
          </a:lstStyle>
          <a:p>
            <a:r>
              <a:rPr lang="de-DE" dirty="0"/>
              <a:t>Standard-Fließtext: </a:t>
            </a:r>
            <a:r>
              <a:rPr lang="de-DE" dirty="0" err="1"/>
              <a:t>BundesSans</a:t>
            </a:r>
            <a:r>
              <a:rPr lang="de-DE" dirty="0"/>
              <a:t> Office Regular 20 </a:t>
            </a:r>
            <a:r>
              <a:rPr lang="de-DE" dirty="0" err="1"/>
              <a:t>pt</a:t>
            </a:r>
            <a:r>
              <a:rPr lang="de-DE" dirty="0"/>
              <a:t> (wenn nötig: bis min. 16 </a:t>
            </a:r>
            <a:r>
              <a:rPr lang="de-DE" dirty="0" err="1"/>
              <a:t>pt</a:t>
            </a:r>
            <a:r>
              <a:rPr lang="de-DE" dirty="0"/>
              <a:t> verkleinern); Zwischenheadlines und Hervorhebungen fett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467544" y="1628800"/>
            <a:ext cx="5364000" cy="406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5760000" y="630932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3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ae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616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467544" y="1665256"/>
            <a:ext cx="8172000" cy="406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760000" y="630932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5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m vollflae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7544" y="476672"/>
            <a:ext cx="5616000" cy="980728"/>
          </a:xfrm>
          <a:prstGeom prst="rect">
            <a:avLst/>
          </a:prstGeom>
        </p:spPr>
        <p:txBody>
          <a:bodyPr/>
          <a:lstStyle>
            <a:lvl1pPr>
              <a:lnSpc>
                <a:spcPts val="3500"/>
              </a:lnSpc>
              <a:defRPr sz="3000" b="0">
                <a:solidFill>
                  <a:srgbClr val="004F80"/>
                </a:solidFill>
              </a:defRPr>
            </a:lvl1pPr>
          </a:lstStyle>
          <a:p>
            <a:r>
              <a:rPr lang="de-DE" dirty="0"/>
              <a:t>Headline BundesSerif 30 </a:t>
            </a:r>
            <a:r>
              <a:rPr lang="de-DE" dirty="0" err="1"/>
              <a:t>pt</a:t>
            </a:r>
            <a:r>
              <a:rPr lang="de-DE" dirty="0"/>
              <a:t>;</a:t>
            </a:r>
            <a:br>
              <a:rPr lang="de-DE" dirty="0"/>
            </a:br>
            <a:r>
              <a:rPr lang="de-DE" dirty="0"/>
              <a:t>max. zweizeilig 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760000" y="6309320"/>
            <a:ext cx="2895600" cy="365125"/>
          </a:xfrm>
        </p:spPr>
        <p:txBody>
          <a:bodyPr/>
          <a:lstStyle/>
          <a:p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2"/>
          </p:nvPr>
        </p:nvSpPr>
        <p:spPr>
          <a:xfrm>
            <a:off x="468313" y="1665256"/>
            <a:ext cx="8172000" cy="4068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5827200"/>
            <a:ext cx="1238677" cy="10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69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pic>
        <p:nvPicPr>
          <p:cNvPr id="1031" name="Grafik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88913"/>
            <a:ext cx="21336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46050" y="179389"/>
            <a:ext cx="8839200" cy="14254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>
              <a:solidFill>
                <a:srgbClr val="004F80"/>
              </a:solidFill>
              <a:latin typeface="Neue Praxis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900113" y="6172214"/>
            <a:ext cx="759301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1600" dirty="0">
              <a:solidFill>
                <a:srgbClr val="FFFFFF"/>
              </a:solidFill>
              <a:latin typeface="BundesSans Office" pitchFamily="34" charset="0"/>
            </a:endParaRPr>
          </a:p>
        </p:txBody>
      </p:sp>
      <p:sp>
        <p:nvSpPr>
          <p:cNvPr id="12" name="Rectangle 18"/>
          <p:cNvSpPr txBox="1">
            <a:spLocks noChangeArrowheads="1"/>
          </p:cNvSpPr>
          <p:nvPr/>
        </p:nvSpPr>
        <p:spPr>
          <a:xfrm>
            <a:off x="899592" y="1828801"/>
            <a:ext cx="7593012" cy="719139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kern="0" dirty="0">
                <a:solidFill>
                  <a:srgbClr val="FFFFFF"/>
                </a:solidFill>
                <a:latin typeface="BundesSerif Office" pitchFamily="18" charset="0"/>
                <a:cs typeface="Times"/>
              </a:rPr>
              <a:t>Mastertitelformat bearbeiten</a:t>
            </a:r>
          </a:p>
        </p:txBody>
      </p:sp>
      <p:sp>
        <p:nvSpPr>
          <p:cNvPr id="13" name="Rectangle 19"/>
          <p:cNvSpPr txBox="1">
            <a:spLocks noChangeArrowheads="1"/>
          </p:cNvSpPr>
          <p:nvPr/>
        </p:nvSpPr>
        <p:spPr>
          <a:xfrm>
            <a:off x="899592" y="2514600"/>
            <a:ext cx="7593012" cy="431800"/>
          </a:xfrm>
          <a:prstGeom prst="rect">
            <a:avLst/>
          </a:prstGeom>
        </p:spPr>
        <p:txBody>
          <a:bodyPr tIns="36000" rIns="36000" bIns="36000"/>
          <a:lstStyle>
            <a:lvl1pPr marL="0" indent="0">
              <a:buFont typeface="Wingdings 3" charset="2"/>
              <a:buNone/>
              <a:defRPr sz="2000">
                <a:solidFill>
                  <a:schemeClr val="bg1"/>
                </a:solidFill>
                <a:latin typeface="BundesSans Office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defRPr/>
            </a:pPr>
            <a:r>
              <a:rPr lang="de-DE" kern="0" dirty="0">
                <a:solidFill>
                  <a:srgbClr val="FFFFFF"/>
                </a:solidFill>
              </a:rPr>
              <a:t>Master-Untertitelformat bearbeiten</a:t>
            </a: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3"/>
          </p:nvPr>
        </p:nvSpPr>
        <p:spPr>
          <a:xfrm>
            <a:off x="601216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  <a:latin typeface="BundesSans Office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>
                <a:solidFill>
                  <a:srgbClr val="000000">
                    <a:tint val="75000"/>
                  </a:srgbClr>
                </a:solidFill>
              </a:rPr>
              <a:t>xyz</a:t>
            </a:r>
            <a:endParaRPr lang="de-DE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01600"/>
            <a:ext cx="1587600" cy="13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7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+mj-ea"/>
          <a:cs typeface="Time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F80"/>
          </a:solidFill>
          <a:latin typeface="BundesSerif Office" pitchFamily="18" charset="0"/>
          <a:ea typeface="ＭＳ Ｐゴシック" pitchFamily="52" charset="-128"/>
          <a:cs typeface="Time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charset="0"/>
          <a:ea typeface="ＭＳ Ｐゴシック" pitchFamily="52" charset="-128"/>
          <a:cs typeface="ＭＳ Ｐゴシック" pitchFamily="52" charset="-128"/>
        </a:defRPr>
      </a:lvl9pPr>
    </p:titleStyle>
    <p:bodyStyle>
      <a:lvl1pPr marL="474663" indent="-474663" algn="l" rtl="0" eaLnBrk="1" fontAlgn="base" hangingPunct="1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2400">
          <a:solidFill>
            <a:srgbClr val="004F80"/>
          </a:solidFill>
          <a:latin typeface="BundesSerif Office" pitchFamily="18" charset="0"/>
          <a:ea typeface="+mn-ea"/>
          <a:cs typeface="+mn-cs"/>
        </a:defRPr>
      </a:lvl1pPr>
      <a:lvl2pPr marL="949325" indent="-284163" algn="l" rtl="0" eaLnBrk="1" fontAlgn="base" hangingPunct="1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2000">
          <a:solidFill>
            <a:srgbClr val="004F80"/>
          </a:solidFill>
          <a:latin typeface="BundesSerif Office" pitchFamily="18" charset="0"/>
          <a:ea typeface="+mn-ea"/>
          <a:cs typeface="+mn-cs"/>
        </a:defRPr>
      </a:lvl2pPr>
      <a:lvl3pPr marL="1425575" indent="-284163" algn="l" rtl="0" eaLnBrk="1" fontAlgn="base" hangingPunct="1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BundesSerif Office" pitchFamily="18" charset="0"/>
          <a:ea typeface="+mn-ea"/>
          <a:cs typeface="+mn-cs"/>
        </a:defRPr>
      </a:lvl3pPr>
      <a:lvl4pPr marL="1941513" indent="-228600" algn="l" rtl="0" eaLnBrk="1" fontAlgn="base" hangingPunct="1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BundesSerif Office" pitchFamily="18" charset="0"/>
          <a:ea typeface="+mn-ea"/>
          <a:cs typeface="+mn-cs"/>
        </a:defRPr>
      </a:lvl4pPr>
      <a:lvl5pPr marL="2360613" indent="-228600" algn="l" rtl="0" eaLnBrk="1" fontAlgn="base" hangingPunct="1">
        <a:spcBef>
          <a:spcPct val="20000"/>
        </a:spcBef>
        <a:spcAft>
          <a:spcPct val="0"/>
        </a:spcAft>
        <a:buClr>
          <a:srgbClr val="004F80"/>
        </a:buClr>
        <a:buSzPct val="80000"/>
        <a:buFont typeface="Wingdings" pitchFamily="2" charset="2"/>
        <a:buChar char="§"/>
        <a:defRPr sz="1600">
          <a:solidFill>
            <a:srgbClr val="004F80"/>
          </a:solidFill>
          <a:latin typeface="BundesSerif Office" pitchFamily="18" charset="0"/>
          <a:ea typeface="+mn-ea"/>
          <a:cs typeface="+mn-cs"/>
        </a:defRPr>
      </a:lvl5pPr>
      <a:lvl6pPr marL="2817813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6pPr>
      <a:lvl7pPr marL="3275013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7pPr>
      <a:lvl8pPr marL="3732213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8pPr>
      <a:lvl9pPr marL="4189413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charset="0"/>
        <a:buChar char="•"/>
        <a:defRPr sz="1600">
          <a:solidFill>
            <a:srgbClr val="1E3E5A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BdB-AK-Förderpolitik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3397-4337-4120-BE97-4172E7345422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1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hts-effizient.de/" TargetMode="External"/><Relationship Id="rId7" Type="http://schemas.openxmlformats.org/officeDocument/2006/relationships/hyperlink" Target="http://www.wettbewerb-energieeffizienz.d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kfw.de/295" TargetMode="External"/><Relationship Id="rId5" Type="http://schemas.openxmlformats.org/officeDocument/2006/relationships/hyperlink" Target="http://www.bafa.de/eew" TargetMode="External"/><Relationship Id="rId4" Type="http://schemas.openxmlformats.org/officeDocument/2006/relationships/hyperlink" Target="https://www.deutschland-machts-effizient.de/KAENEF/Navigation/DE/Unternehmen/Anlagentechnik/anlagentechnik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iuk.bund.de\LokSync\Sync$\Kay.ronny\APdata\Desktop\BMWi_EnEffi_KeyVis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4927"/>
            <a:ext cx="1728193" cy="133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848872" cy="1728192"/>
          </a:xfrm>
        </p:spPr>
        <p:txBody>
          <a:bodyPr/>
          <a:lstStyle/>
          <a:p>
            <a:r>
              <a:rPr lang="de-DE" dirty="0" err="1"/>
              <a:t>BMWi</a:t>
            </a:r>
            <a:r>
              <a:rPr lang="de-DE" dirty="0"/>
              <a:t>-Förderpaket:</a:t>
            </a:r>
            <a:br>
              <a:rPr lang="de-DE" dirty="0"/>
            </a:br>
            <a:r>
              <a:rPr lang="de-DE" dirty="0"/>
              <a:t>Energieeffizienz  und EE-Prozesswärme in der Wirtschaft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4797154"/>
            <a:ext cx="7128792" cy="1608180"/>
          </a:xfrm>
        </p:spPr>
        <p:txBody>
          <a:bodyPr/>
          <a:lstStyle/>
          <a:p>
            <a:r>
              <a:rPr lang="de-DE" dirty="0"/>
              <a:t>Dr. </a:t>
            </a:r>
            <a:r>
              <a:rPr lang="de-DE" dirty="0" err="1"/>
              <a:t>Vaishali</a:t>
            </a:r>
            <a:r>
              <a:rPr lang="de-DE" dirty="0"/>
              <a:t> </a:t>
            </a:r>
            <a:r>
              <a:rPr lang="de-DE" dirty="0" err="1"/>
              <a:t>Zambre</a:t>
            </a:r>
            <a:endParaRPr lang="de-DE" dirty="0"/>
          </a:p>
          <a:p>
            <a:r>
              <a:rPr lang="de-DE" dirty="0"/>
              <a:t>Referat IIB2, Bundesministerium für Wirtschaft und Energie </a:t>
            </a:r>
          </a:p>
          <a:p>
            <a:br>
              <a:rPr lang="de-DE" dirty="0"/>
            </a:br>
            <a:r>
              <a:rPr lang="de-DE" dirty="0"/>
              <a:t>Berlin, den 22. Mai 2019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8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erade Verbindung 88"/>
          <p:cNvCxnSpPr/>
          <p:nvPr/>
        </p:nvCxnSpPr>
        <p:spPr>
          <a:xfrm>
            <a:off x="5364088" y="4128000"/>
            <a:ext cx="3384000" cy="0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539552" y="144471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Wettbewerbsrunde läuft noch bis max. 30. Juni 2019 </a:t>
            </a:r>
          </a:p>
        </p:txBody>
      </p:sp>
      <p:cxnSp>
        <p:nvCxnSpPr>
          <p:cNvPr id="35" name="Gerade Verbindung 34"/>
          <p:cNvCxnSpPr/>
          <p:nvPr/>
        </p:nvCxnSpPr>
        <p:spPr>
          <a:xfrm>
            <a:off x="1763688" y="4128000"/>
            <a:ext cx="3600000" cy="0"/>
          </a:xfrm>
          <a:prstGeom prst="line">
            <a:avLst/>
          </a:prstGeom>
          <a:ln w="12700">
            <a:solidFill>
              <a:srgbClr val="6CAA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cxnSpLocks/>
          </p:cNvCxnSpPr>
          <p:nvPr/>
        </p:nvCxnSpPr>
        <p:spPr>
          <a:xfrm>
            <a:off x="2267744" y="2751610"/>
            <a:ext cx="3168352" cy="5316"/>
          </a:xfrm>
          <a:prstGeom prst="line">
            <a:avLst/>
          </a:prstGeom>
          <a:ln w="12700">
            <a:solidFill>
              <a:srgbClr val="6CAA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5004048" y="2756927"/>
            <a:ext cx="0" cy="3744415"/>
          </a:xfrm>
          <a:prstGeom prst="line">
            <a:avLst/>
          </a:prstGeom>
          <a:ln w="50800">
            <a:solidFill>
              <a:schemeClr val="accent6">
                <a:lumMod val="60000"/>
                <a:lumOff val="40000"/>
              </a:schemeClr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5220072" y="2430179"/>
            <a:ext cx="10375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marR="0" lvl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Ranking</a:t>
            </a:r>
            <a:endParaRPr kumimoji="1" lang="de-DE" altLang="de-DE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5292081" y="3140968"/>
            <a:ext cx="635037" cy="280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10.</a:t>
            </a:r>
            <a:r>
              <a:rPr kumimoji="1" lang="de-DE" altLang="de-DE" sz="1600" b="0" i="0" u="none" strike="sng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strike="sngStrike" baseline="0" dirty="0">
                <a:solidFill>
                  <a:srgbClr val="FF0000"/>
                </a:solidFill>
              </a:rPr>
              <a:t>9.</a:t>
            </a:r>
            <a:endParaRPr kumimoji="1" lang="de-DE" altLang="de-DE" sz="1600" b="0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strike="sngStrike" dirty="0">
                <a:solidFill>
                  <a:srgbClr val="FF0000"/>
                </a:solidFill>
              </a:rPr>
              <a:t>8.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7.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6.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5.</a:t>
            </a:r>
            <a:endParaRPr lang="de-DE" altLang="de-DE" sz="1600" b="0" dirty="0">
              <a:solidFill>
                <a:srgbClr val="000000"/>
              </a:solidFill>
            </a:endParaRP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4.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2.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</a:t>
            </a: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1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5940152" y="3140968"/>
            <a:ext cx="1152127" cy="280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800 €/t 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strike="sngStrike" dirty="0">
                <a:solidFill>
                  <a:srgbClr val="FF0000"/>
                </a:solidFill>
              </a:rPr>
              <a:t>750 €/t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740 €/t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700 €/t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650 €/t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560</a:t>
            </a: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baseline="0" dirty="0">
                <a:solidFill>
                  <a:srgbClr val="000000"/>
                </a:solidFill>
              </a:rPr>
              <a:t>550</a:t>
            </a:r>
            <a:r>
              <a:rPr lang="de-DE" altLang="de-DE" sz="1600" b="0" dirty="0">
                <a:solidFill>
                  <a:srgbClr val="000000"/>
                </a:solidFill>
              </a:rPr>
              <a:t>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520</a:t>
            </a: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baseline="0" dirty="0">
                <a:solidFill>
                  <a:srgbClr val="000000"/>
                </a:solidFill>
              </a:rPr>
              <a:t>480</a:t>
            </a:r>
            <a:r>
              <a:rPr lang="de-DE" altLang="de-DE" sz="1600" b="0" dirty="0">
                <a:solidFill>
                  <a:srgbClr val="000000"/>
                </a:solidFill>
              </a:rPr>
              <a:t> €/t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450</a:t>
            </a: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€/t</a:t>
            </a:r>
            <a:endParaRPr kumimoji="1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7092280" y="3167416"/>
            <a:ext cx="144016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1.500.000 €</a:t>
            </a:r>
            <a:r>
              <a:rPr kumimoji="1" lang="de-DE" altLang="de-DE" sz="1600" b="0" i="0" u="none" strike="sng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200.000 </a:t>
            </a:r>
            <a:r>
              <a:rPr lang="de-DE" altLang="de-DE" sz="1600" b="0" strike="sngStrike" dirty="0">
                <a:solidFill>
                  <a:srgbClr val="FF0000"/>
                </a:solidFill>
              </a:rPr>
              <a:t>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1.800.000</a:t>
            </a:r>
            <a:r>
              <a:rPr kumimoji="1" lang="de-DE" altLang="de-DE" sz="1600" b="0" i="0" u="none" strike="sng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1" lang="de-DE" altLang="de-DE" sz="1600" b="0" i="0" u="none" strike="sng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350.000 €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450.000 €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650.000</a:t>
            </a: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1.800.000 €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50.000 €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de-DE" altLang="de-DE" sz="1600" b="0" baseline="0" dirty="0">
                <a:solidFill>
                  <a:srgbClr val="000000"/>
                </a:solidFill>
              </a:rPr>
              <a:t>1.300.000</a:t>
            </a:r>
            <a:r>
              <a:rPr lang="de-DE" altLang="de-DE" sz="1600" b="0" dirty="0">
                <a:solidFill>
                  <a:srgbClr val="000000"/>
                </a:solidFill>
              </a:rPr>
              <a:t> €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2.500.000 €</a:t>
            </a:r>
            <a:endParaRPr kumimoji="1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1" name="Gerade Verbindung 60"/>
          <p:cNvCxnSpPr/>
          <p:nvPr/>
        </p:nvCxnSpPr>
        <p:spPr>
          <a:xfrm>
            <a:off x="5220072" y="2756925"/>
            <a:ext cx="3312368" cy="0"/>
          </a:xfrm>
          <a:prstGeom prst="line">
            <a:avLst/>
          </a:prstGeom>
          <a:ln w="15875">
            <a:solidFill>
              <a:srgbClr val="25688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6156176" y="2182410"/>
            <a:ext cx="10375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marR="0" lvl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Förder-effizienz</a:t>
            </a:r>
            <a:endParaRPr kumimoji="1" lang="de-DE" altLang="de-DE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24328" y="2182410"/>
            <a:ext cx="10375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marR="0" lvl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Beantragte Förderung</a:t>
            </a:r>
            <a:endParaRPr kumimoji="1" lang="de-DE" altLang="de-DE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5" name="Gerade Verbindung 64"/>
          <p:cNvCxnSpPr/>
          <p:nvPr/>
        </p:nvCxnSpPr>
        <p:spPr>
          <a:xfrm>
            <a:off x="6156176" y="2751610"/>
            <a:ext cx="0" cy="3749732"/>
          </a:xfrm>
          <a:prstGeom prst="line">
            <a:avLst/>
          </a:prstGeom>
          <a:ln w="15875">
            <a:solidFill>
              <a:srgbClr val="25688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7236296" y="2756927"/>
            <a:ext cx="0" cy="3744415"/>
          </a:xfrm>
          <a:prstGeom prst="line">
            <a:avLst/>
          </a:prstGeom>
          <a:ln w="15875">
            <a:solidFill>
              <a:srgbClr val="25688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cxnSpLocks/>
          </p:cNvCxnSpPr>
          <p:nvPr/>
        </p:nvCxnSpPr>
        <p:spPr>
          <a:xfrm flipV="1">
            <a:off x="2076045" y="2799511"/>
            <a:ext cx="187050" cy="273181"/>
          </a:xfrm>
          <a:prstGeom prst="line">
            <a:avLst/>
          </a:prstGeom>
          <a:ln w="12700">
            <a:solidFill>
              <a:srgbClr val="6CAA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85769A5-193A-D44A-9537-14B6FD86657B}"/>
              </a:ext>
            </a:extLst>
          </p:cNvPr>
          <p:cNvGrpSpPr/>
          <p:nvPr/>
        </p:nvGrpSpPr>
        <p:grpSpPr>
          <a:xfrm>
            <a:off x="467543" y="2852738"/>
            <a:ext cx="1656183" cy="3552593"/>
            <a:chOff x="467544" y="2852738"/>
            <a:chExt cx="1260000" cy="3552593"/>
          </a:xfrm>
        </p:grpSpPr>
        <p:pic>
          <p:nvPicPr>
            <p:cNvPr id="4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222636" flipH="1">
              <a:off x="996494" y="3130811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Flussdiagramm: Magnetplattenspeicher 2"/>
            <p:cNvSpPr/>
            <p:nvPr/>
          </p:nvSpPr>
          <p:spPr>
            <a:xfrm>
              <a:off x="467544" y="2852936"/>
              <a:ext cx="1260000" cy="3552395"/>
            </a:xfrm>
            <a:prstGeom prst="flowChartMagneticDisk">
              <a:avLst/>
            </a:prstGeom>
            <a:solidFill>
              <a:srgbClr val="6CAAC0"/>
            </a:solidFill>
            <a:ln w="12700">
              <a:solidFill>
                <a:srgbClr val="6CAA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lussdiagramm: Magnetplattenspeicher 33"/>
            <p:cNvSpPr/>
            <p:nvPr/>
          </p:nvSpPr>
          <p:spPr>
            <a:xfrm>
              <a:off x="467544" y="2852738"/>
              <a:ext cx="1260000" cy="1536369"/>
            </a:xfrm>
            <a:prstGeom prst="flowChartMagneticDisk">
              <a:avLst/>
            </a:prstGeom>
            <a:solidFill>
              <a:srgbClr val="B2D2DE"/>
            </a:solidFill>
            <a:ln w="12700">
              <a:solidFill>
                <a:srgbClr val="6CAA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flipH="1">
              <a:off x="580671" y="5242572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256781" flipH="1">
              <a:off x="937763" y="5470814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flipH="1">
              <a:off x="1115876" y="4906911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20353092" flipH="1">
              <a:off x="854923" y="4558634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222636" flipH="1">
              <a:off x="1196644" y="3951819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222636" flipH="1">
              <a:off x="844094" y="3951820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flipH="1">
              <a:off x="733071" y="4007322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256781" flipH="1">
              <a:off x="1090162" y="4235563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flipH="1">
              <a:off x="1268276" y="3671660"/>
              <a:ext cx="381511" cy="711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5730767" flipH="1">
              <a:off x="538092" y="3451800"/>
              <a:ext cx="508681" cy="533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6987548" flipH="1">
              <a:off x="895184" y="4035921"/>
              <a:ext cx="508681" cy="533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5730767" flipH="1">
              <a:off x="1073297" y="3472019"/>
              <a:ext cx="508681" cy="533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62" r="26983"/>
            <a:stretch/>
          </p:blipFill>
          <p:spPr bwMode="auto">
            <a:xfrm rot="16953403" flipH="1">
              <a:off x="659290" y="3124399"/>
              <a:ext cx="508681" cy="533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3" name="Gruppieren 72"/>
            <p:cNvGrpSpPr/>
            <p:nvPr/>
          </p:nvGrpSpPr>
          <p:grpSpPr>
            <a:xfrm rot="10800000">
              <a:off x="539553" y="2938316"/>
              <a:ext cx="1069116" cy="3248381"/>
              <a:chOff x="838588" y="2409207"/>
              <a:chExt cx="1069116" cy="2436286"/>
            </a:xfrm>
          </p:grpSpPr>
          <p:pic>
            <p:nvPicPr>
              <p:cNvPr id="67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flipH="1">
                <a:off x="838588" y="4140344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rot="1256781" flipH="1">
                <a:off x="1195680" y="4311525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rot="20353092" flipH="1">
                <a:off x="1112840" y="3627390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0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flipH="1">
                <a:off x="1526193" y="2962160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rot="16987548" flipH="1">
                <a:off x="1216686" y="3168610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62" r="26983"/>
              <a:stretch/>
            </p:blipFill>
            <p:spPr bwMode="auto">
              <a:xfrm rot="16953403" flipH="1">
                <a:off x="980792" y="2332979"/>
                <a:ext cx="381511" cy="533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" name="Ellipse 3"/>
            <p:cNvSpPr/>
            <p:nvPr/>
          </p:nvSpPr>
          <p:spPr>
            <a:xfrm>
              <a:off x="467544" y="2852936"/>
              <a:ext cx="1260000" cy="503632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267744" y="3867725"/>
            <a:ext cx="237626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Förderbudget der </a:t>
            </a:r>
          </a:p>
          <a:p>
            <a:pPr marL="85725" marR="0" lvl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1. Runde insg. </a:t>
            </a:r>
            <a:r>
              <a:rPr lang="de-DE" altLang="de-DE" sz="1600" dirty="0">
                <a:solidFill>
                  <a:srgbClr val="000000"/>
                </a:solidFill>
              </a:rPr>
              <a:t>7 Mio. €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7704" y="2430179"/>
            <a:ext cx="9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Anträge</a:t>
            </a:r>
          </a:p>
        </p:txBody>
      </p:sp>
    </p:spTree>
    <p:extLst>
      <p:ext uri="{BB962C8B-B14F-4D97-AF65-F5344CB8AC3E}">
        <p14:creationId xmlns:p14="http://schemas.microsoft.com/office/powerpoint/2010/main" val="218546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5328701" y="2480075"/>
            <a:ext cx="3528392" cy="1736096"/>
          </a:xfrm>
          <a:prstGeom prst="chevron">
            <a:avLst>
              <a:gd name="adj" fmla="val 47095"/>
            </a:avLst>
          </a:prstGeom>
          <a:solidFill>
            <a:schemeClr val="accent3">
              <a:lumMod val="75000"/>
              <a:alpha val="7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lIns="0" tIns="0" rIns="0" bIns="0" anchor="ctr"/>
          <a:lstStyle/>
          <a:p>
            <a:pPr algn="ctr" defTabSz="762000">
              <a:spcAft>
                <a:spcPct val="20000"/>
              </a:spcAft>
            </a:pPr>
            <a:r>
              <a:rPr lang="de-DE" altLang="de-DE" sz="1400" b="1" dirty="0">
                <a:solidFill>
                  <a:schemeClr val="bg1"/>
                </a:solidFill>
                <a:latin typeface="BundesSans"/>
                <a:ea typeface="Calibri" pitchFamily="34" charset="0"/>
                <a:cs typeface="Calibri" pitchFamily="34" charset="0"/>
              </a:rPr>
              <a:t>       </a:t>
            </a:r>
            <a:r>
              <a:rPr lang="de-DE" altLang="de-DE" sz="2000" b="1" dirty="0">
                <a:solidFill>
                  <a:schemeClr val="bg1"/>
                </a:solidFill>
                <a:latin typeface="BundesSans"/>
                <a:ea typeface="Calibri" pitchFamily="34" charset="0"/>
                <a:cs typeface="Calibri" pitchFamily="34" charset="0"/>
              </a:rPr>
              <a:t>Bewilligung/</a:t>
            </a:r>
          </a:p>
          <a:p>
            <a:pPr algn="ctr" defTabSz="762000">
              <a:spcAft>
                <a:spcPct val="20000"/>
              </a:spcAft>
            </a:pPr>
            <a:r>
              <a:rPr lang="de-DE" altLang="de-DE" sz="2000" b="1" dirty="0">
                <a:solidFill>
                  <a:schemeClr val="bg1"/>
                </a:solidFill>
                <a:latin typeface="BundesSans"/>
                <a:ea typeface="Calibri" pitchFamily="34" charset="0"/>
                <a:cs typeface="Calibri" pitchFamily="34" charset="0"/>
              </a:rPr>
              <a:t>   Ablehnung</a:t>
            </a: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2805684" y="2496379"/>
            <a:ext cx="2883057" cy="1736095"/>
          </a:xfrm>
          <a:prstGeom prst="chevron">
            <a:avLst>
              <a:gd name="adj" fmla="val 47786"/>
            </a:avLst>
          </a:prstGeom>
          <a:solidFill>
            <a:schemeClr val="tx2">
              <a:lumMod val="65000"/>
              <a:alpha val="64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lIns="0" tIns="0" rIns="0" bIns="0" anchor="ctr"/>
          <a:lstStyle>
            <a:lvl1pPr defTabSz="762000"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>
                <a:solidFill>
                  <a:srgbClr val="0669B2"/>
                </a:solidFill>
                <a:latin typeface="Arial" pitchFamily="34" charset="0"/>
              </a:defRPr>
            </a:lvl1pPr>
            <a:lvl2pPr marL="571500" indent="-182563" defTabSz="762000">
              <a:spcAft>
                <a:spcPct val="30000"/>
              </a:spcAft>
              <a:buClr>
                <a:srgbClr val="009864"/>
              </a:buClr>
              <a:buChar char="-"/>
              <a:defRPr sz="1400">
                <a:solidFill>
                  <a:srgbClr val="0669B2"/>
                </a:solidFill>
                <a:latin typeface="Arial" pitchFamily="34" charset="0"/>
              </a:defRPr>
            </a:lvl2pPr>
            <a:lvl3pPr marL="1143000" indent="-228600" defTabSz="762000"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3pPr>
            <a:lvl4pPr marL="1714500" indent="-228600" defTabSz="762000">
              <a:spcAft>
                <a:spcPct val="30000"/>
              </a:spcAft>
              <a:buClr>
                <a:srgbClr val="009864"/>
              </a:buClr>
              <a:buChar char="-"/>
              <a:defRPr sz="1400">
                <a:solidFill>
                  <a:srgbClr val="0669B2"/>
                </a:solidFill>
                <a:latin typeface="Arial" pitchFamily="34" charset="0"/>
              </a:defRPr>
            </a:lvl4pPr>
            <a:lvl5pPr marL="2286000" indent="-228600" defTabSz="762000"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5pPr>
            <a:lvl6pPr marL="2743200" indent="-228600" defTabSz="76200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6pPr>
            <a:lvl7pPr marL="3200400" indent="-228600" defTabSz="76200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7pPr>
            <a:lvl8pPr marL="3657600" indent="-228600" defTabSz="76200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8pPr>
            <a:lvl9pPr marL="4114800" indent="-228600" defTabSz="76200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009864"/>
              </a:buClr>
              <a:buFont typeface="Wingdings" pitchFamily="2" charset="2"/>
              <a:buChar char="§"/>
              <a:defRPr sz="1400">
                <a:solidFill>
                  <a:srgbClr val="0669B2"/>
                </a:solidFill>
                <a:latin typeface="Arial" pitchFamily="34" charset="0"/>
              </a:defRPr>
            </a:lvl9pPr>
          </a:lstStyle>
          <a:p>
            <a:pPr algn="ctr">
              <a:spcAft>
                <a:spcPct val="20000"/>
              </a:spcAft>
              <a:buClrTx/>
              <a:buFontTx/>
              <a:buNone/>
            </a:pPr>
            <a:r>
              <a:rPr lang="de-DE" altLang="de-DE" sz="2000" b="1" dirty="0">
                <a:solidFill>
                  <a:schemeClr val="bg1"/>
                </a:solidFill>
                <a:latin typeface="BundesSans"/>
                <a:ea typeface="Calibri" pitchFamily="34" charset="0"/>
                <a:cs typeface="Calibri" pitchFamily="34" charset="0"/>
              </a:rPr>
              <a:t>     Ranking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251520" y="4592973"/>
            <a:ext cx="2266132" cy="0"/>
          </a:xfrm>
          <a:prstGeom prst="straightConnector1">
            <a:avLst/>
          </a:prstGeom>
          <a:ln w="73025">
            <a:solidFill>
              <a:srgbClr val="BF1B1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 bwMode="auto">
          <a:xfrm>
            <a:off x="5472717" y="4592973"/>
            <a:ext cx="2952328" cy="0"/>
          </a:xfrm>
          <a:prstGeom prst="straightConnector1">
            <a:avLst/>
          </a:prstGeom>
          <a:ln w="73025">
            <a:solidFill>
              <a:srgbClr val="BF1B1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945828" y="1926587"/>
            <a:ext cx="2194124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rgbClr val="C00000"/>
                </a:solidFill>
                <a:latin typeface="BundesSans"/>
              </a:rPr>
              <a:t>Stichtag </a:t>
            </a:r>
            <a:r>
              <a:rPr lang="de-DE" sz="1400" b="1" dirty="0">
                <a:solidFill>
                  <a:srgbClr val="C00000"/>
                </a:solidFill>
                <a:latin typeface="BundesSans"/>
              </a:rPr>
              <a:t>*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69704" y="4824328"/>
            <a:ext cx="1447832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474663" marR="0" indent="-474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</a:pPr>
            <a:r>
              <a:rPr lang="de-DE" sz="1400" kern="0" dirty="0">
                <a:solidFill>
                  <a:srgbClr val="C00000"/>
                </a:solidFill>
                <a:latin typeface="BundesSans"/>
                <a:ea typeface="+mn-ea"/>
              </a:rPr>
              <a:t>max. </a:t>
            </a:r>
            <a:r>
              <a:rPr lang="de-DE" sz="1400" kern="0" dirty="0">
                <a:solidFill>
                  <a:srgbClr val="6F6F6F"/>
                </a:solidFill>
                <a:latin typeface="BundesSans"/>
                <a:ea typeface="+mn-ea"/>
              </a:rPr>
              <a:t>3 </a:t>
            </a:r>
            <a:r>
              <a:rPr kumimoji="0" lang="de-DE" sz="1400" b="0" i="0" u="none" strike="noStrike" kern="0" cap="none" spc="0" normalizeH="0" noProof="0" dirty="0">
                <a:ln>
                  <a:noFill/>
                </a:ln>
                <a:solidFill>
                  <a:srgbClr val="6F6F6F"/>
                </a:solidFill>
                <a:effectLst/>
                <a:uLnTx/>
                <a:uFillTx/>
                <a:latin typeface="BundesSans"/>
              </a:rPr>
              <a:t>Monate</a:t>
            </a:r>
            <a:r>
              <a:rPr kumimoji="0" lang="de-DE" sz="1600" b="1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undesSans"/>
              </a:rPr>
              <a:t>*</a:t>
            </a: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undesSans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324205" y="4784996"/>
            <a:ext cx="1428596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474663" marR="0" indent="-474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</a:pPr>
            <a:r>
              <a:rPr lang="de-DE" sz="1400" kern="0" dirty="0">
                <a:solidFill>
                  <a:srgbClr val="6F6F6F"/>
                </a:solidFill>
                <a:latin typeface="BundesSans"/>
                <a:ea typeface="+mn-ea"/>
              </a:rPr>
              <a:t>max. 6 Wochen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6F6F6F"/>
              </a:solidFill>
              <a:effectLst/>
              <a:uLnTx/>
              <a:uFillTx/>
              <a:latin typeface="BundesSans"/>
              <a:ea typeface="+mn-ea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08597" y="5670229"/>
            <a:ext cx="7867859" cy="6340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tabLst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undesSans"/>
              </a:rPr>
              <a:t>* vorzeitige Schließung einer Runde bei</a:t>
            </a:r>
            <a:r>
              <a:rPr kumimoji="0" lang="de-DE" sz="1600" b="1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undesSans"/>
              </a:rPr>
              <a:t> Überzeichnung von 150% des Budgets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tabLst/>
            </a:pPr>
            <a:r>
              <a:rPr lang="de-DE" sz="1600" b="1" kern="0" baseline="0" dirty="0">
                <a:solidFill>
                  <a:srgbClr val="C00000"/>
                </a:solidFill>
                <a:latin typeface="BundesSans"/>
                <a:sym typeface="Wingdings" panose="05000000000000000000" pitchFamily="2" charset="2"/>
              </a:rPr>
              <a:t>        Es lohnt sich Anträge</a:t>
            </a:r>
            <a:r>
              <a:rPr lang="de-DE" sz="1600" b="1" kern="0" dirty="0">
                <a:solidFill>
                  <a:srgbClr val="C00000"/>
                </a:solidFill>
                <a:latin typeface="BundesSans"/>
                <a:sym typeface="Wingdings" panose="05000000000000000000" pitchFamily="2" charset="2"/>
              </a:rPr>
              <a:t> zu Beginn einer Wettbewerbsrunde zu stellen!</a:t>
            </a:r>
            <a:endParaRPr kumimoji="0" lang="de-DE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undesSans"/>
            </a:endParaRPr>
          </a:p>
        </p:txBody>
      </p:sp>
      <p:sp>
        <p:nvSpPr>
          <p:cNvPr id="46" name="Titel 2"/>
          <p:cNvSpPr txBox="1">
            <a:spLocks/>
          </p:cNvSpPr>
          <p:nvPr/>
        </p:nvSpPr>
        <p:spPr>
          <a:xfrm>
            <a:off x="-972616" y="1210444"/>
            <a:ext cx="6570959" cy="4903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Ablauf einer Wettbewerbsrunde</a:t>
            </a:r>
          </a:p>
        </p:txBody>
      </p:sp>
      <p:sp>
        <p:nvSpPr>
          <p:cNvPr id="11" name="Rechteck 10"/>
          <p:cNvSpPr/>
          <p:nvPr/>
        </p:nvSpPr>
        <p:spPr>
          <a:xfrm>
            <a:off x="3014113" y="2343678"/>
            <a:ext cx="45719" cy="1881092"/>
          </a:xfrm>
          <a:prstGeom prst="rect">
            <a:avLst/>
          </a:prstGeom>
          <a:ln w="73025">
            <a:solidFill>
              <a:srgbClr val="BF1B1A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800" dirty="0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251520" y="2496379"/>
            <a:ext cx="2842197" cy="1728391"/>
          </a:xfrm>
          <a:prstGeom prst="homePlate">
            <a:avLst>
              <a:gd name="adj" fmla="val 46967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lIns="0" tIns="0" rIns="0" bIns="0" anchor="ctr"/>
          <a:lstStyle/>
          <a:p>
            <a:pPr marL="285750" indent="-195263" defTabSz="762000">
              <a:spcAft>
                <a:spcPct val="20000"/>
              </a:spcAft>
              <a:buFontTx/>
              <a:buChar char="-"/>
            </a:pPr>
            <a:endParaRPr lang="de-DE" altLang="de-DE" sz="1200" b="1" dirty="0">
              <a:solidFill>
                <a:schemeClr val="bg1"/>
              </a:solidFill>
              <a:latin typeface="BundesSans"/>
              <a:ea typeface="Calibri" pitchFamily="34" charset="0"/>
              <a:cs typeface="Calibri" pitchFamily="34" charset="0"/>
            </a:endParaRPr>
          </a:p>
          <a:p>
            <a:pPr marL="90487" defTabSz="762000">
              <a:spcAft>
                <a:spcPct val="20000"/>
              </a:spcAft>
            </a:pPr>
            <a:r>
              <a:rPr lang="de-DE" altLang="de-DE" sz="2000" b="1" dirty="0">
                <a:solidFill>
                  <a:schemeClr val="bg1"/>
                </a:solidFill>
                <a:latin typeface="BundesSans"/>
                <a:ea typeface="Calibri" pitchFamily="34" charset="0"/>
                <a:cs typeface="Calibri" pitchFamily="34" charset="0"/>
              </a:rPr>
              <a:t>  Antragseingänge</a:t>
            </a:r>
          </a:p>
          <a:p>
            <a:pPr marL="285750" indent="-285750" defTabSz="762000">
              <a:spcAft>
                <a:spcPct val="20000"/>
              </a:spcAft>
              <a:buFontTx/>
              <a:buChar char="-"/>
            </a:pPr>
            <a:endParaRPr lang="de-DE" altLang="de-DE" sz="1400" b="1" dirty="0">
              <a:solidFill>
                <a:schemeClr val="bg1"/>
              </a:solidFill>
              <a:latin typeface="BundesSans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4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207250"/>
              </p:ext>
            </p:extLst>
          </p:nvPr>
        </p:nvGraphicFramePr>
        <p:xfrm>
          <a:off x="539553" y="1412777"/>
          <a:ext cx="7755923" cy="4701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632">
                <a:tc>
                  <a:txBody>
                    <a:bodyPr/>
                    <a:lstStyle/>
                    <a:p>
                      <a:endParaRPr lang="de-DE" sz="1900" dirty="0">
                        <a:solidFill>
                          <a:srgbClr val="C00000"/>
                        </a:solidFill>
                        <a:latin typeface="BundesSans"/>
                      </a:endParaRPr>
                    </a:p>
                  </a:txBody>
                  <a:tcPr marT="60960" marB="6096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dirty="0">
                          <a:solidFill>
                            <a:schemeClr val="bg1"/>
                          </a:solidFill>
                          <a:latin typeface="BundesSans"/>
                          <a:ea typeface="新細明體" charset="-120"/>
                          <a:cs typeface="+mn-cs"/>
                        </a:rPr>
                        <a:t>Zuschuss </a:t>
                      </a:r>
                      <a:br>
                        <a:rPr lang="de-DE" sz="1900" b="1" dirty="0">
                          <a:solidFill>
                            <a:schemeClr val="bg1"/>
                          </a:solidFill>
                          <a:latin typeface="BundesSans"/>
                          <a:ea typeface="新細明體" charset="-120"/>
                          <a:cs typeface="+mn-cs"/>
                        </a:rPr>
                      </a:br>
                      <a:r>
                        <a:rPr lang="de-DE" sz="1900" b="1" dirty="0">
                          <a:solidFill>
                            <a:schemeClr val="bg1"/>
                          </a:solidFill>
                          <a:latin typeface="BundesSans"/>
                          <a:ea typeface="新細明體" charset="-120"/>
                          <a:cs typeface="+mn-cs"/>
                        </a:rPr>
                        <a:t>und Kredit</a:t>
                      </a:r>
                    </a:p>
                  </a:txBody>
                  <a:tcPr marT="60960" marB="6096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kern="1200" dirty="0">
                          <a:solidFill>
                            <a:schemeClr val="bg1"/>
                          </a:solidFill>
                          <a:latin typeface="BundesSans"/>
                          <a:ea typeface="新細明體" charset="-120"/>
                          <a:cs typeface="+mn-cs"/>
                        </a:rPr>
                        <a:t>Wettbewerb</a:t>
                      </a:r>
                    </a:p>
                  </a:txBody>
                  <a:tcPr marT="60960" marB="6096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6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  <a:cs typeface="+mn-cs"/>
                        </a:rPr>
                        <a:t>Fördergegenstand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branchen- und technologieoffen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branchen- und technologieoffen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729">
                <a:tc>
                  <a:txBody>
                    <a:bodyPr/>
                    <a:lstStyle/>
                    <a:p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Amortisationszeit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≥ 2 Jahre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kern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undesSans"/>
                        </a:rPr>
                        <a:t>≥ 4 Jahre</a:t>
                      </a:r>
                      <a:endParaRPr kumimoji="0" lang="de-DE" sz="1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629">
                <a:tc>
                  <a:txBody>
                    <a:bodyPr/>
                    <a:lstStyle/>
                    <a:p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Förderquote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30 % (40 % für KMU)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bis</a:t>
                      </a:r>
                      <a:r>
                        <a:rPr kumimoji="0" lang="de-DE" sz="1900" b="1" i="0" u="none" strike="noStrike" kern="0" cap="none" spc="0" normalizeH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 zu 50 %</a:t>
                      </a:r>
                      <a:endParaRPr kumimoji="0" lang="de-DE" sz="1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629">
                <a:tc>
                  <a:txBody>
                    <a:bodyPr/>
                    <a:lstStyle/>
                    <a:p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Maximale Förderung</a:t>
                      </a:r>
                      <a:endParaRPr lang="de-DE" sz="19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10 Mio. Euro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5</a:t>
                      </a:r>
                      <a:r>
                        <a:rPr kumimoji="0" lang="de-DE" sz="1900" b="1" i="0" u="none" strike="noStrike" kern="0" cap="none" spc="0" normalizeH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 Mio. Euro</a:t>
                      </a:r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22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0" lang="de-DE" sz="19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  <a:cs typeface="+mn-cs"/>
                        </a:rPr>
                        <a:t>Förderdeckel</a:t>
                      </a: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74663" indent="-474663" algn="ctr">
                        <a:spcBef>
                          <a:spcPts val="600"/>
                        </a:spcBef>
                        <a:buClr>
                          <a:srgbClr val="004F80"/>
                        </a:buClr>
                        <a:buSzPct val="80000"/>
                        <a:tabLst>
                          <a:tab pos="2778125" algn="l"/>
                        </a:tabLst>
                      </a:pPr>
                      <a:r>
                        <a:rPr kumimoji="0" lang="de-DE" sz="1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500</a:t>
                      </a:r>
                      <a:r>
                        <a:rPr kumimoji="0" lang="de-DE" sz="1900" b="1" i="0" u="none" strike="noStrike" kern="0" cap="none" spc="0" normalizeH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 €/t CO</a:t>
                      </a:r>
                      <a:r>
                        <a:rPr kumimoji="0" lang="de-DE" sz="1900" b="1" i="0" u="none" strike="noStrike" kern="0" cap="none" spc="0" normalizeH="0" baseline="-2500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2</a:t>
                      </a:r>
                      <a:r>
                        <a:rPr kumimoji="0" lang="de-DE" sz="1900" b="1" i="0" u="none" strike="noStrike" kern="0" cap="none" spc="0" normalizeH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 </a:t>
                      </a:r>
                    </a:p>
                    <a:p>
                      <a:pPr marL="474663" indent="-474663" algn="ctr">
                        <a:spcBef>
                          <a:spcPts val="600"/>
                        </a:spcBef>
                        <a:buClr>
                          <a:srgbClr val="004F80"/>
                        </a:buClr>
                        <a:buSzPct val="80000"/>
                        <a:tabLst>
                          <a:tab pos="2778125" algn="l"/>
                        </a:tabLst>
                      </a:pPr>
                      <a:r>
                        <a:rPr kumimoji="0" lang="de-DE" sz="1900" b="1" i="0" u="none" strike="noStrike" kern="0" cap="none" spc="0" normalizeH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</a:rPr>
                        <a:t>(7</a:t>
                      </a:r>
                      <a:r>
                        <a:rPr lang="de-DE" sz="1900" b="1" kern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undesSans"/>
                        </a:rPr>
                        <a:t>00 €/t CO</a:t>
                      </a:r>
                      <a:r>
                        <a:rPr lang="de-DE" sz="1900" b="1" kern="0" baseline="-25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undesSans"/>
                        </a:rPr>
                        <a:t>2</a:t>
                      </a:r>
                      <a:r>
                        <a:rPr lang="de-DE" sz="1900" b="1" kern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undesSans"/>
                        </a:rPr>
                        <a:t> für KMU)</a:t>
                      </a:r>
                      <a:endParaRPr kumimoji="0" lang="de-DE" sz="1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</a:endParaRP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de-DE" sz="19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BundesSans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de-DE" sz="19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BundesSans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T="60960" marB="6096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itel 2"/>
          <p:cNvSpPr txBox="1">
            <a:spLocks/>
          </p:cNvSpPr>
          <p:nvPr/>
        </p:nvSpPr>
        <p:spPr>
          <a:xfrm>
            <a:off x="251520" y="648072"/>
            <a:ext cx="8172000" cy="980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„Zuschuss und Kredit“ vs. „Wettbewerb“</a:t>
            </a:r>
          </a:p>
        </p:txBody>
      </p:sp>
    </p:spTree>
    <p:extLst>
      <p:ext uri="{BB962C8B-B14F-4D97-AF65-F5344CB8AC3E}">
        <p14:creationId xmlns:p14="http://schemas.microsoft.com/office/powerpoint/2010/main" val="37090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220755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Zusammengefasst: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11561" y="1988840"/>
            <a:ext cx="232813" cy="960107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34" name="Gerade Verbindung 33"/>
          <p:cNvCxnSpPr/>
          <p:nvPr/>
        </p:nvCxnSpPr>
        <p:spPr>
          <a:xfrm>
            <a:off x="611561" y="2948945"/>
            <a:ext cx="7560839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99592" y="1988840"/>
            <a:ext cx="727280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Förderpaket bietet BMWi erstmals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gesamte Wirtschaft ein Komplett-Programm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alle Investitionen zur Steigerung von Energieeffizienz und Prozesswärme aus Erneuerbaren Energien</a:t>
            </a: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611561" y="3116189"/>
            <a:ext cx="232813" cy="960107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611561" y="4076295"/>
            <a:ext cx="7560839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99592" y="3252463"/>
            <a:ext cx="72728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1-3 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klassischen Zuschussförderung (BAFA oder KfW) adressieren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„einfache“ Einzelmaßnahmen mit geringem Investitionsvolumen</a:t>
            </a:r>
            <a:endParaRPr kumimoji="0" lang="de-DE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611561" y="4293096"/>
            <a:ext cx="232813" cy="960107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</a:p>
        </p:txBody>
      </p:sp>
      <p:cxnSp>
        <p:nvCxnSpPr>
          <p:cNvPr id="40" name="Gerade Verbindung 39"/>
          <p:cNvCxnSpPr/>
          <p:nvPr/>
        </p:nvCxnSpPr>
        <p:spPr>
          <a:xfrm>
            <a:off x="611561" y="5253201"/>
            <a:ext cx="7560839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899592" y="4293096"/>
            <a:ext cx="727280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4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klassischen Zuschussförderung setzt v.a. auf technologieoffene Effizienz-Projekte, die mit sicherer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30%-Förderquote* und 500 €/t CO</a:t>
            </a:r>
            <a:r>
              <a:rPr kumimoji="0" lang="de-DE" sz="16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auskommen.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39552" y="6597353"/>
            <a:ext cx="7272808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de-DE" sz="9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KMU: 40% bzw. 700 €/t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611561" y="5445224"/>
            <a:ext cx="232813" cy="960107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</a:t>
            </a:r>
          </a:p>
        </p:txBody>
      </p:sp>
      <p:cxnSp>
        <p:nvCxnSpPr>
          <p:cNvPr id="44" name="Gerade Verbindung 43"/>
          <p:cNvCxnSpPr/>
          <p:nvPr/>
        </p:nvCxnSpPr>
        <p:spPr>
          <a:xfrm>
            <a:off x="611561" y="6405329"/>
            <a:ext cx="7560839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899592" y="5460709"/>
            <a:ext cx="72728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Wettbewerbsprogramm 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richtet Fokus auf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ambitionierte Projekte mit höherem Förderbedarf 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wirtschaftlichen Umsetzung</a:t>
            </a:r>
          </a:p>
        </p:txBody>
      </p:sp>
    </p:spTree>
    <p:extLst>
      <p:ext uri="{BB962C8B-B14F-4D97-AF65-F5344CB8AC3E}">
        <p14:creationId xmlns:p14="http://schemas.microsoft.com/office/powerpoint/2010/main" val="36836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359349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Informationen: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552" y="1988840"/>
            <a:ext cx="770485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Allgemeine Informationen zum Förderpaket: </a:t>
            </a:r>
          </a:p>
          <a:p>
            <a:pPr>
              <a:spcBef>
                <a:spcPts val="600"/>
              </a:spcBef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www.machts-effizient.de/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hlinkClick r:id="rId4" tooltip="Prozesse / Anlagentechnik "/>
              </a:rPr>
              <a:t>ProzesseundAnlagen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Verschiedene Förderoptionen:</a:t>
            </a:r>
          </a:p>
          <a:p>
            <a:pPr marL="6381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Investitionszuschuss beim BAFA  </a:t>
            </a:r>
          </a:p>
          <a:p>
            <a:pPr marL="1200150" lvl="2" indent="-285750">
              <a:spcBef>
                <a:spcPts val="600"/>
              </a:spcBef>
              <a:buFont typeface="Wingdings"/>
              <a:buChar char="à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5"/>
              </a:rPr>
              <a:t>www.bafa.de/eew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1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KfW-Kredit mit Tilgungszuschuss über Hausbanken bei KfW </a:t>
            </a:r>
          </a:p>
          <a:p>
            <a:pPr lvl="1">
              <a:spcBef>
                <a:spcPts val="600"/>
              </a:spcBef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6"/>
              </a:rPr>
              <a:t>www.kfw.de/295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630238" lvl="1" indent="-1730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BMWi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-Wettbewerb Energieeffizienz (Projektträger: VDI/VDE IT)</a:t>
            </a:r>
          </a:p>
          <a:p>
            <a:pPr lvl="1">
              <a:spcBef>
                <a:spcPts val="600"/>
              </a:spcBef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7"/>
              </a:rPr>
              <a:t>http://www.wettbewerb-energieeffizienz.de/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76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iuk.bund.de\LokSync\Sync$\Kay.ronny\APdata\Desktop\BMWi_EnEffi_KeyVis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4927"/>
            <a:ext cx="1728193" cy="133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848872" cy="720080"/>
          </a:xfrm>
          <a:ln>
            <a:noFill/>
          </a:ln>
        </p:spPr>
        <p:txBody>
          <a:bodyPr/>
          <a:lstStyle/>
          <a:p>
            <a:r>
              <a:rPr lang="de-DE" sz="3600" dirty="0"/>
              <a:t>Vielen Dank für Ihre Aufmerksamkeit!</a:t>
            </a:r>
            <a:br>
              <a:rPr lang="de-DE" sz="3600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5085184"/>
            <a:ext cx="7128792" cy="1440160"/>
          </a:xfrm>
        </p:spPr>
        <p:txBody>
          <a:bodyPr/>
          <a:lstStyle/>
          <a:p>
            <a:r>
              <a:rPr lang="de-DE" sz="1400" dirty="0"/>
              <a:t>Dr. </a:t>
            </a:r>
            <a:r>
              <a:rPr lang="de-DE" sz="1400" dirty="0" err="1"/>
              <a:t>Vaishali</a:t>
            </a:r>
            <a:r>
              <a:rPr lang="de-DE" sz="1400" dirty="0"/>
              <a:t> </a:t>
            </a:r>
            <a:r>
              <a:rPr lang="de-DE" sz="1400" dirty="0" err="1"/>
              <a:t>Zambre</a:t>
            </a:r>
            <a:r>
              <a:rPr lang="de-DE" sz="1400" dirty="0"/>
              <a:t>, Referat IIB2 </a:t>
            </a:r>
          </a:p>
          <a:p>
            <a:r>
              <a:rPr lang="de-DE" sz="1400" dirty="0"/>
              <a:t>Bundesministerium für Wirtschaft und Energie (</a:t>
            </a:r>
            <a:r>
              <a:rPr lang="de-DE" sz="1400" dirty="0" err="1"/>
              <a:t>BMWi</a:t>
            </a:r>
            <a:r>
              <a:rPr lang="de-DE" sz="1400" dirty="0"/>
              <a:t>)</a:t>
            </a:r>
          </a:p>
          <a:p>
            <a:r>
              <a:rPr lang="de-DE" sz="1400" dirty="0" err="1"/>
              <a:t>Scharnhorststr</a:t>
            </a:r>
            <a:r>
              <a:rPr lang="de-DE" sz="1400" dirty="0"/>
              <a:t>. 34-37</a:t>
            </a:r>
          </a:p>
          <a:p>
            <a:r>
              <a:rPr lang="de-DE" sz="1400" dirty="0"/>
              <a:t>10115 Berlin</a:t>
            </a:r>
          </a:p>
          <a:p>
            <a:r>
              <a:rPr lang="de-DE" sz="1400" dirty="0"/>
              <a:t>Buero-IIB2@bmwi.bund.de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28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ADCE25B-18EB-C94C-9D0D-3E17361B515A}"/>
              </a:ext>
            </a:extLst>
          </p:cNvPr>
          <p:cNvSpPr txBox="1"/>
          <p:nvPr/>
        </p:nvSpPr>
        <p:spPr>
          <a:xfrm>
            <a:off x="467544" y="1220755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 des neuen Förderpakets: </a:t>
            </a:r>
            <a:b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 der Förderstrategie des BMWi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2DFA48-F439-C047-8384-91EB9B9A7CBF}"/>
              </a:ext>
            </a:extLst>
          </p:cNvPr>
          <p:cNvSpPr txBox="1"/>
          <p:nvPr/>
        </p:nvSpPr>
        <p:spPr>
          <a:xfrm>
            <a:off x="539552" y="2620261"/>
            <a:ext cx="4752528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BMWi hat in 2016/17 ein Projekt zur </a:t>
            </a:r>
            <a:r>
              <a:rPr lang="de-D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Optimierung der Förderlandschaft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Bereich der Energieeffizienzprogramme durchgeführt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Handlungsempfehlungen sehen u.a. die </a:t>
            </a:r>
            <a:r>
              <a:rPr lang="de-D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Bündelung der bisheriger Programme 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de-DE" altLang="de-DE" sz="1600" b="1" dirty="0">
                <a:solidFill>
                  <a:srgbClr val="000000"/>
                </a:solidFill>
                <a:latin typeface="Arial" charset="0"/>
              </a:rPr>
              <a:t>Bewährte </a:t>
            </a:r>
            <a:r>
              <a:rPr kumimoji="1" lang="de-DE" altLang="de-DE" sz="1600" b="1">
                <a:solidFill>
                  <a:srgbClr val="000000"/>
                </a:solidFill>
                <a:latin typeface="Arial" charset="0"/>
              </a:rPr>
              <a:t>Elemente </a:t>
            </a:r>
            <a:r>
              <a:rPr kumimoji="1" lang="de-DE" altLang="de-DE" sz="1600">
                <a:solidFill>
                  <a:srgbClr val="000000"/>
                </a:solidFill>
                <a:latin typeface="Arial" charset="0"/>
              </a:rPr>
              <a:t>aus </a:t>
            </a:r>
            <a:r>
              <a:rPr kumimoji="1" lang="de-DE" altLang="de-DE" sz="1600" dirty="0">
                <a:solidFill>
                  <a:srgbClr val="000000"/>
                </a:solidFill>
                <a:latin typeface="Arial" charset="0"/>
              </a:rPr>
              <a:t>bisherigen Programmen übernommen und weiterentwickelt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511BC4E-97D6-7348-8F83-BC0FF1D22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00644"/>
            <a:ext cx="3384376" cy="445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52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feld 25"/>
          <p:cNvSpPr txBox="1"/>
          <p:nvPr/>
        </p:nvSpPr>
        <p:spPr>
          <a:xfrm>
            <a:off x="539552" y="151672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Start eines neuen Förderpakets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572000" y="3439160"/>
            <a:ext cx="42484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Bündelung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einem Förderpaket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65125">
              <a:spcBef>
                <a:spcPts val="600"/>
              </a:spcBef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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„Energieeffizienz und </a:t>
            </a:r>
          </a:p>
          <a:p>
            <a:pPr defTabSz="365125">
              <a:spcBef>
                <a:spcPts val="600"/>
              </a:spcBef>
              <a:spcAft>
                <a:spcPts val="600"/>
              </a:spcAft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	EE-Prozesswärme in der Wirtschaft“</a:t>
            </a:r>
          </a:p>
          <a:p>
            <a:pPr marL="676275" lvl="1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Klassische Zuschussförderung</a:t>
            </a:r>
          </a:p>
          <a:p>
            <a:pPr marL="676275" lvl="1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BMWi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-Wettbewerb Energieeffizienz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5536" y="23055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Vorher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395536" y="2780928"/>
            <a:ext cx="3888432" cy="0"/>
          </a:xfrm>
          <a:prstGeom prst="line">
            <a:avLst/>
          </a:prstGeom>
          <a:ln w="222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95536" y="3190134"/>
            <a:ext cx="388843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Abwärmeprogramm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Hocheffiziente Querschnittstechnologien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Marktanreizprogramm (tlw.)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spcBef>
                <a:spcPts val="600"/>
              </a:spcBef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Energieeffiziente, klimaschonende Produktionsprozesse </a:t>
            </a:r>
          </a:p>
          <a:p>
            <a:pPr marL="180975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Energiemanagementsysteme </a:t>
            </a:r>
          </a:p>
        </p:txBody>
      </p:sp>
      <p:sp>
        <p:nvSpPr>
          <p:cNvPr id="8" name="Geschweifte Klammer rechts 7"/>
          <p:cNvSpPr/>
          <p:nvPr/>
        </p:nvSpPr>
        <p:spPr>
          <a:xfrm>
            <a:off x="4139952" y="3093249"/>
            <a:ext cx="360040" cy="2866873"/>
          </a:xfrm>
          <a:prstGeom prst="rightBrace">
            <a:avLst/>
          </a:prstGeom>
          <a:ln w="222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539552" y="4869160"/>
            <a:ext cx="3528392" cy="0"/>
          </a:xfrm>
          <a:prstGeom prst="line">
            <a:avLst/>
          </a:prstGeom>
          <a:ln w="12700">
            <a:solidFill>
              <a:srgbClr val="6CAA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644008" y="2276872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Nachher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4644008" y="2752280"/>
            <a:ext cx="3888432" cy="0"/>
          </a:xfrm>
          <a:prstGeom prst="line">
            <a:avLst/>
          </a:prstGeom>
          <a:ln w="222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4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rrowheads="1"/>
          </p:cNvSpPr>
          <p:nvPr/>
        </p:nvSpPr>
        <p:spPr bwMode="auto">
          <a:xfrm rot="5400000">
            <a:off x="1851598" y="580784"/>
            <a:ext cx="4360685" cy="6984776"/>
          </a:xfrm>
          <a:prstGeom prst="triangle">
            <a:avLst>
              <a:gd name="adj" fmla="val 48657"/>
            </a:avLst>
          </a:prstGeom>
          <a:solidFill>
            <a:srgbClr val="B2D2DE"/>
          </a:solidFill>
          <a:ln w="22225" algn="ctr">
            <a:solidFill>
              <a:srgbClr val="B2D2D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6516216" y="3140968"/>
            <a:ext cx="2263109" cy="1680616"/>
            <a:chOff x="4344" y="2177"/>
            <a:chExt cx="1552" cy="92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4344" y="2177"/>
              <a:ext cx="1552" cy="928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6CAA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4415" y="2177"/>
              <a:ext cx="1382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 anchorCtr="1">
              <a:no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Zusätzliche</a:t>
              </a:r>
              <a:r>
                <a:rPr kumimoji="1" lang="de-DE" altLang="de-DE" sz="16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br>
                <a:rPr kumimoji="1" lang="de-DE" altLang="de-DE" sz="16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1" lang="de-DE" altLang="de-DE" sz="16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jährliche </a:t>
              </a:r>
              <a:br>
                <a:rPr kumimoji="1" lang="de-DE" altLang="de-DE" sz="16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Einsparung </a:t>
              </a:r>
              <a:b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4 Mio. t CO</a:t>
              </a:r>
              <a:r>
                <a:rPr kumimoji="1" lang="de-DE" altLang="de-DE" sz="16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2783440" y="2918528"/>
            <a:ext cx="1478603" cy="798504"/>
            <a:chOff x="2783440" y="2918528"/>
            <a:chExt cx="1478603" cy="798504"/>
          </a:xfrm>
        </p:grpSpPr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783440" y="3224589"/>
              <a:ext cx="1478603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lvl="0" algn="l">
                <a:defRPr/>
              </a:pPr>
              <a:r>
                <a:rPr lang="de-DE" altLang="de-DE" sz="1600" dirty="0">
                  <a:solidFill>
                    <a:srgbClr val="000000"/>
                  </a:solidFill>
                </a:rPr>
                <a:t>Push für EE-Prozesswärme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2800937" y="2918528"/>
              <a:ext cx="198314" cy="246297"/>
            </a:xfrm>
            <a:prstGeom prst="rect">
              <a:avLst/>
            </a:prstGeom>
            <a:solidFill>
              <a:srgbClr val="2568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2794256" y="3933056"/>
            <a:ext cx="1561720" cy="762996"/>
            <a:chOff x="2794256" y="3933056"/>
            <a:chExt cx="1561720" cy="762996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794256" y="4203609"/>
              <a:ext cx="1561720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25.000 Maßnahmen</a:t>
              </a: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2794256" y="3933056"/>
              <a:ext cx="196856" cy="246297"/>
            </a:xfrm>
            <a:prstGeom prst="rect">
              <a:avLst/>
            </a:prstGeom>
            <a:solidFill>
              <a:srgbClr val="2568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687893" y="3717033"/>
            <a:ext cx="2147356" cy="1081952"/>
            <a:chOff x="768460" y="2859782"/>
            <a:chExt cx="2147356" cy="811464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768460" y="2859782"/>
              <a:ext cx="198314" cy="184723"/>
            </a:xfrm>
            <a:prstGeom prst="rect">
              <a:avLst/>
            </a:prstGeom>
            <a:solidFill>
              <a:srgbClr val="2568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68460" y="3117248"/>
              <a:ext cx="214735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lvl="0" algn="l">
                <a:defRPr/>
              </a:pPr>
              <a:r>
                <a:rPr lang="de-DE" altLang="de-DE" sz="1600" dirty="0">
                  <a:solidFill>
                    <a:srgbClr val="000000"/>
                  </a:solidFill>
                </a:rPr>
                <a:t>Steigerung </a:t>
              </a:r>
              <a:r>
                <a:rPr lang="de-DE" altLang="de-DE" sz="1600" dirty="0" err="1">
                  <a:solidFill>
                    <a:srgbClr val="000000"/>
                  </a:solidFill>
                </a:rPr>
                <a:t>Eneff</a:t>
              </a:r>
              <a:r>
                <a:rPr lang="de-DE" altLang="de-DE" sz="1600" dirty="0">
                  <a:solidFill>
                    <a:srgbClr val="000000"/>
                  </a:solidFill>
                </a:rPr>
                <a:t>. – Anlagen und Prozessoptimierung</a:t>
              </a:r>
              <a:endParaRPr lang="de-DE" altLang="de-DE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687894" y="2405034"/>
            <a:ext cx="1911735" cy="1095974"/>
            <a:chOff x="687893" y="1803775"/>
            <a:chExt cx="1911735" cy="821980"/>
          </a:xfrm>
        </p:grpSpPr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87893" y="1803775"/>
              <a:ext cx="223845" cy="184723"/>
            </a:xfrm>
            <a:prstGeom prst="rect">
              <a:avLst/>
            </a:prstGeom>
            <a:solidFill>
              <a:srgbClr val="2568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687893" y="2071757"/>
              <a:ext cx="191173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600" i="0" u="none" strike="noStrike" kern="1200" cap="none" spc="0" normalizeH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Dekarbonisierung</a:t>
              </a:r>
              <a:r>
                <a:rPr kumimoji="1" lang="de-DE" altLang="de-DE" sz="1600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Industrie und Gewerbe</a:t>
              </a:r>
              <a:endParaRPr kumimoji="1" lang="de-DE" altLang="de-DE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539552" y="130069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Ziele für Programmlaufzeit von 4 Jahren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4522448" y="3429001"/>
            <a:ext cx="1647644" cy="1009217"/>
            <a:chOff x="4522448" y="3429001"/>
            <a:chExt cx="1647644" cy="1009217"/>
          </a:xfrm>
        </p:grpSpPr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522448" y="3699554"/>
              <a:ext cx="1647644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Wettbewerbl</a:t>
              </a:r>
              <a:r>
                <a:rPr lang="de-DE" altLang="de-DE" sz="1600" dirty="0" err="1">
                  <a:solidFill>
                    <a:srgbClr val="000000"/>
                  </a:solidFill>
                </a:rPr>
                <a:t>iche</a:t>
              </a:r>
              <a:r>
                <a:rPr kumimoji="1" lang="de-DE" alt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Förderung</a:t>
              </a:r>
              <a:r>
                <a:rPr kumimoji="1" lang="de-DE" altLang="de-DE" sz="16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etablieren</a:t>
              </a:r>
              <a:endPara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4522448" y="3429001"/>
              <a:ext cx="196856" cy="246297"/>
            </a:xfrm>
            <a:prstGeom prst="rect">
              <a:avLst/>
            </a:prstGeom>
            <a:solidFill>
              <a:srgbClr val="2568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defPPr>
                <a:defRPr lang="de-DE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FFFFFF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de-DE" alt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014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12"/>
          <p:cNvSpPr>
            <a:spLocks noChangeArrowheads="1"/>
          </p:cNvSpPr>
          <p:nvPr/>
        </p:nvSpPr>
        <p:spPr bwMode="auto">
          <a:xfrm>
            <a:off x="539552" y="2396885"/>
            <a:ext cx="2736305" cy="45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lvl="2" algn="l">
              <a:lnSpc>
                <a:spcPct val="93000"/>
              </a:lnSpc>
              <a:buFontTx/>
              <a:buNone/>
            </a:pP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新細明體" charset="-120"/>
              </a:rPr>
              <a:t>Wer</a:t>
            </a: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 wird </a:t>
            </a:r>
            <a:b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</a:b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gefördert?</a:t>
            </a:r>
            <a:endParaRPr kumimoji="0" lang="de-DE" altLang="zh-HK" sz="1600" dirty="0">
              <a:solidFill>
                <a:schemeClr val="accent6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3" name="Text12"/>
          <p:cNvSpPr>
            <a:spLocks noChangeArrowheads="1"/>
          </p:cNvSpPr>
          <p:nvPr/>
        </p:nvSpPr>
        <p:spPr bwMode="auto">
          <a:xfrm>
            <a:off x="2123728" y="2396886"/>
            <a:ext cx="6552728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Unternehmen aus Industrie, Handel, Gewerbe und Dienstleistung</a:t>
            </a:r>
          </a:p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einschließlich kommunale Unternehmen und </a:t>
            </a:r>
            <a:r>
              <a:rPr kumimoji="0" lang="de-DE" altLang="zh-HK" sz="1600" b="0" dirty="0" err="1">
                <a:solidFill>
                  <a:schemeClr val="tx1"/>
                </a:solidFill>
                <a:ea typeface="新細明體" charset="-120"/>
              </a:rPr>
              <a:t>Contractoren</a:t>
            </a:r>
            <a:endParaRPr kumimoji="0" lang="de-DE" altLang="zh-HK" sz="1600" b="0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rot="5400000" flipH="1" flipV="1">
            <a:off x="4716014" y="-1035495"/>
            <a:ext cx="3" cy="8352929"/>
          </a:xfrm>
          <a:prstGeom prst="line">
            <a:avLst/>
          </a:prstGeom>
          <a:noFill/>
          <a:ln w="22225">
            <a:solidFill>
              <a:srgbClr val="B2D2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12"/>
          <p:cNvSpPr>
            <a:spLocks noChangeArrowheads="1"/>
          </p:cNvSpPr>
          <p:nvPr/>
        </p:nvSpPr>
        <p:spPr bwMode="auto">
          <a:xfrm>
            <a:off x="539552" y="4843262"/>
            <a:ext cx="2736305" cy="45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lvl="2" algn="l">
              <a:lnSpc>
                <a:spcPct val="93000"/>
              </a:lnSpc>
              <a:buFontTx/>
              <a:buNone/>
            </a:pP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新細明體" charset="-120"/>
              </a:rPr>
              <a:t>Wie</a:t>
            </a: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 wird </a:t>
            </a:r>
            <a:b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</a:b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gefördert?</a:t>
            </a:r>
            <a:endParaRPr kumimoji="0" lang="de-DE" altLang="zh-HK" sz="1600" dirty="0">
              <a:solidFill>
                <a:schemeClr val="accent6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6" name="Text12"/>
          <p:cNvSpPr>
            <a:spLocks noChangeArrowheads="1"/>
          </p:cNvSpPr>
          <p:nvPr/>
        </p:nvSpPr>
        <p:spPr bwMode="auto">
          <a:xfrm>
            <a:off x="2123728" y="4818782"/>
            <a:ext cx="6552728" cy="134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in Form von direktem Zuschuss (über BAFA) und </a:t>
            </a:r>
            <a:b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</a:b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Tilgungszuschuss (für KfW-Kredit)</a:t>
            </a:r>
          </a:p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grundsätzlich bis zu 30% der förderfähigen Investitionskosten</a:t>
            </a:r>
          </a:p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zusätzlich Gewährung von KMU-Bonus (+10%)</a:t>
            </a:r>
          </a:p>
          <a:p>
            <a:pPr marL="371475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nach de-</a:t>
            </a:r>
            <a:r>
              <a:rPr kumimoji="0" lang="de-DE" altLang="zh-HK" sz="1600" b="0" dirty="0" err="1">
                <a:solidFill>
                  <a:schemeClr val="tx1"/>
                </a:solidFill>
                <a:ea typeface="新細明體" charset="-120"/>
              </a:rPr>
              <a:t>minimis</a:t>
            </a: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-VO und AGVO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89039" y="128095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1169988" algn="l"/>
              </a:tabLst>
            </a:pP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„Energieeffizienz und EE- Prozesswärme in der Wirtschaft – Zuschuss und Kredit“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rot="5400000" flipH="1" flipV="1">
            <a:off x="4716015" y="476669"/>
            <a:ext cx="3" cy="8352929"/>
          </a:xfrm>
          <a:prstGeom prst="line">
            <a:avLst/>
          </a:prstGeom>
          <a:noFill/>
          <a:ln w="22225">
            <a:solidFill>
              <a:srgbClr val="B2D2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12"/>
          <p:cNvSpPr>
            <a:spLocks noChangeArrowheads="1"/>
          </p:cNvSpPr>
          <p:nvPr/>
        </p:nvSpPr>
        <p:spPr bwMode="auto">
          <a:xfrm>
            <a:off x="539552" y="3336811"/>
            <a:ext cx="2736305" cy="45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lvl="2" algn="l">
              <a:lnSpc>
                <a:spcPct val="93000"/>
              </a:lnSpc>
              <a:buFontTx/>
              <a:buNone/>
            </a:pP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新細明體" charset="-120"/>
              </a:rPr>
              <a:t>Was</a:t>
            </a: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 wird </a:t>
            </a:r>
            <a:b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</a:br>
            <a:r>
              <a:rPr kumimoji="0" lang="de-DE" altLang="de-DE" sz="1600" dirty="0">
                <a:solidFill>
                  <a:schemeClr val="accent6">
                    <a:lumMod val="75000"/>
                  </a:schemeClr>
                </a:solidFill>
                <a:ea typeface="新細明體" charset="-120"/>
              </a:rPr>
              <a:t>gefördert?</a:t>
            </a:r>
            <a:endParaRPr kumimoji="0" lang="de-DE" altLang="zh-HK" sz="1600" dirty="0">
              <a:solidFill>
                <a:schemeClr val="accent6">
                  <a:lumMod val="75000"/>
                </a:schemeClr>
              </a:solidFill>
              <a:ea typeface="新細明體" charset="-120"/>
            </a:endParaRPr>
          </a:p>
        </p:txBody>
      </p:sp>
      <p:sp>
        <p:nvSpPr>
          <p:cNvPr id="13" name="Text12"/>
          <p:cNvSpPr>
            <a:spLocks noChangeArrowheads="1"/>
          </p:cNvSpPr>
          <p:nvPr/>
        </p:nvSpPr>
        <p:spPr bwMode="auto">
          <a:xfrm>
            <a:off x="2123726" y="3336811"/>
            <a:ext cx="6552728" cy="110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428625" lvl="1" indent="-342900" algn="l">
              <a:spcBef>
                <a:spcPts val="300"/>
              </a:spcBef>
              <a:buFont typeface="+mj-lt"/>
              <a:buAutoNum type="arabicParenR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Querschnittstechnologien</a:t>
            </a:r>
          </a:p>
          <a:p>
            <a:pPr marL="428625" lvl="1" indent="-342900" algn="l">
              <a:spcBef>
                <a:spcPts val="300"/>
              </a:spcBef>
              <a:buFont typeface="+mj-lt"/>
              <a:buAutoNum type="arabicParenR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Erneuerbare Prozesswärmetechnologien </a:t>
            </a:r>
          </a:p>
          <a:p>
            <a:pPr marL="428625" lvl="1" indent="-342900" algn="l">
              <a:spcBef>
                <a:spcPts val="300"/>
              </a:spcBef>
              <a:buFont typeface="+mj-lt"/>
              <a:buAutoNum type="arabicParenR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Mess-, Steuer- und Regelungstechnik sowie </a:t>
            </a:r>
            <a:r>
              <a:rPr kumimoji="0" lang="de-DE" altLang="zh-HK" sz="1600" b="0" dirty="0" err="1">
                <a:solidFill>
                  <a:schemeClr val="tx1"/>
                </a:solidFill>
                <a:ea typeface="新細明體" charset="-120"/>
              </a:rPr>
              <a:t>EnMS</a:t>
            </a: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-Software</a:t>
            </a:r>
          </a:p>
          <a:p>
            <a:pPr marL="428625" lvl="1" indent="-342900" algn="l">
              <a:spcBef>
                <a:spcPts val="300"/>
              </a:spcBef>
              <a:buFont typeface="+mj-lt"/>
              <a:buAutoNum type="arabicParenR"/>
            </a:pPr>
            <a:r>
              <a:rPr kumimoji="0" lang="de-DE" altLang="zh-HK" sz="1600" b="0" dirty="0">
                <a:solidFill>
                  <a:schemeClr val="tx1"/>
                </a:solidFill>
                <a:ea typeface="新細明體" charset="-120"/>
              </a:rPr>
              <a:t>Technologieoffene Maßnahmen </a:t>
            </a:r>
          </a:p>
        </p:txBody>
      </p:sp>
    </p:spTree>
    <p:extLst>
      <p:ext uri="{BB962C8B-B14F-4D97-AF65-F5344CB8AC3E}">
        <p14:creationId xmlns:p14="http://schemas.microsoft.com/office/powerpoint/2010/main" val="405725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30069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Überblick über Fördermodule 1-3: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467544" y="2524642"/>
            <a:ext cx="12961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„Vorbild“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67544" y="3156453"/>
            <a:ext cx="16561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Förderung umfasst u.a.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67544" y="4500602"/>
            <a:ext cx="17281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Förder-voraussetzung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67544" y="5600853"/>
            <a:ext cx="15757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Förderhöhe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>
            <a:off x="2267744" y="1844824"/>
            <a:ext cx="0" cy="4560507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348137" y="2524642"/>
            <a:ext cx="205918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QST-Programm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39752" y="3156452"/>
            <a:ext cx="216024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sz="1600" b="0" dirty="0">
                <a:solidFill>
                  <a:srgbClr val="000000"/>
                </a:solidFill>
              </a:rPr>
              <a:t>Hocheffiziente Anlagen &amp; Aggregate (Pumpen, Druckluft, Motoren)</a:t>
            </a:r>
            <a:endParaRPr lang="de-DE" altLang="de-DE" sz="1600" b="0" dirty="0">
              <a:solidFill>
                <a:srgbClr val="000000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339752" y="4365104"/>
            <a:ext cx="206757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Technische Anforderungen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Investitionsvolumen ≥ 2.000 €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339752" y="5600853"/>
            <a:ext cx="20675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30% </a:t>
            </a:r>
            <a:br>
              <a:rPr lang="de-DE" altLang="de-DE" sz="1600" b="0" dirty="0">
                <a:solidFill>
                  <a:srgbClr val="000000"/>
                </a:solidFill>
              </a:rPr>
            </a:br>
            <a:r>
              <a:rPr lang="de-DE" altLang="de-DE" sz="1600" b="0" dirty="0">
                <a:solidFill>
                  <a:srgbClr val="000000"/>
                </a:solidFill>
              </a:rPr>
              <a:t>(+ 10% KMU-Bonus)</a:t>
            </a: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539552" y="3044957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539552" y="4293096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39552" y="5445223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339752" y="1844824"/>
            <a:ext cx="21602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8288" marR="0" lvl="0" indent="-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Querschnitts-technologien</a:t>
            </a: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>
            <a:off x="539552" y="2372882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580385" y="2524642"/>
            <a:ext cx="205918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MAP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572000" y="3156452"/>
            <a:ext cx="21602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sz="1600" b="0" dirty="0">
                <a:solidFill>
                  <a:srgbClr val="000000"/>
                </a:solidFill>
              </a:rPr>
              <a:t>Solarkollektoren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Biomasse-Anlagen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Wärmepumpen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572000" y="4509120"/>
            <a:ext cx="1800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Technische Anforderungen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572000" y="5600853"/>
            <a:ext cx="21602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45% </a:t>
            </a:r>
            <a:br>
              <a:rPr lang="de-DE" altLang="de-DE" sz="1600" b="0" dirty="0">
                <a:solidFill>
                  <a:srgbClr val="000000"/>
                </a:solidFill>
              </a:rPr>
            </a:br>
            <a:r>
              <a:rPr lang="de-DE" altLang="de-DE" sz="1600" b="0" dirty="0">
                <a:solidFill>
                  <a:srgbClr val="000000"/>
                </a:solidFill>
              </a:rPr>
              <a:t>(+ 10% KMU-Bonus)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572000" y="1844824"/>
            <a:ext cx="21602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2) EE-Prozesswärme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812633" y="2524642"/>
            <a:ext cx="205918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 err="1">
                <a:solidFill>
                  <a:srgbClr val="000000"/>
                </a:solidFill>
              </a:rPr>
              <a:t>EnMS</a:t>
            </a:r>
            <a:r>
              <a:rPr lang="de-DE" altLang="de-DE" sz="1600" b="0" dirty="0">
                <a:solidFill>
                  <a:srgbClr val="000000"/>
                </a:solidFill>
              </a:rPr>
              <a:t>-Programm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04248" y="3156452"/>
            <a:ext cx="21602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MSR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Sensorik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 err="1">
                <a:solidFill>
                  <a:srgbClr val="000000"/>
                </a:solidFill>
              </a:rPr>
              <a:t>EnMS</a:t>
            </a:r>
            <a:r>
              <a:rPr lang="de-DE" altLang="de-DE" sz="1600" b="0" dirty="0">
                <a:solidFill>
                  <a:srgbClr val="000000"/>
                </a:solidFill>
              </a:rPr>
              <a:t>-Software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804248" y="4500602"/>
            <a:ext cx="20675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ISO- oder EMAS</a:t>
            </a:r>
          </a:p>
          <a:p>
            <a:pPr marL="180975" indent="-180975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KMU: Altern. System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6804248" y="5600853"/>
            <a:ext cx="20675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80975" marR="0" lvl="0" indent="-180975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30% </a:t>
            </a:r>
            <a:br>
              <a:rPr lang="de-DE" altLang="de-DE" sz="1600" b="0" dirty="0">
                <a:solidFill>
                  <a:srgbClr val="000000"/>
                </a:solidFill>
              </a:rPr>
            </a:br>
            <a:r>
              <a:rPr lang="de-DE" altLang="de-DE" sz="1600" b="0" dirty="0">
                <a:solidFill>
                  <a:srgbClr val="000000"/>
                </a:solidFill>
              </a:rPr>
              <a:t>(+ 10% KMU-Bonus)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6804248" y="1844824"/>
            <a:ext cx="21602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dirty="0">
                <a:solidFill>
                  <a:srgbClr val="000000"/>
                </a:solidFill>
              </a:rPr>
              <a:t>3</a:t>
            </a: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 MSR &amp; Software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" name="Line 3"/>
          <p:cNvSpPr>
            <a:spLocks noChangeShapeType="1"/>
          </p:cNvSpPr>
          <p:nvPr/>
        </p:nvSpPr>
        <p:spPr bwMode="auto">
          <a:xfrm flipH="1">
            <a:off x="4499992" y="1844824"/>
            <a:ext cx="0" cy="4560507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Line 3"/>
          <p:cNvSpPr>
            <a:spLocks noChangeShapeType="1"/>
          </p:cNvSpPr>
          <p:nvPr/>
        </p:nvSpPr>
        <p:spPr bwMode="auto">
          <a:xfrm flipH="1">
            <a:off x="6732240" y="1844824"/>
            <a:ext cx="0" cy="4560507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40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30069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4 – Technologieoffene Förderung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467544" y="2084849"/>
            <a:ext cx="12961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„Vorbild“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67544" y="2989983"/>
            <a:ext cx="16561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Förderung umfasst u.a.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67544" y="4664749"/>
            <a:ext cx="172819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Förder-voraussetzung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67544" y="5642665"/>
            <a:ext cx="15757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780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Förderhöhe</a:t>
            </a:r>
            <a:endParaRPr kumimoji="1" lang="de-DE" altLang="de-DE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 flipH="1">
            <a:off x="2267744" y="1892829"/>
            <a:ext cx="0" cy="4633288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348136" y="1988838"/>
            <a:ext cx="60402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5113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Abwärmeprogramm </a:t>
            </a:r>
          </a:p>
          <a:p>
            <a:pPr marL="265113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Energieeffiziente und klimaschonende Produktionsprozesse</a:t>
            </a:r>
            <a:endParaRPr kumimoji="1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339752" y="2989982"/>
            <a:ext cx="640871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5113" indent="-179388" algn="l">
              <a:buFont typeface="Arial" panose="020B0604020202020204" pitchFamily="34" charset="0"/>
              <a:buChar char="•"/>
              <a:defRPr/>
            </a:pPr>
            <a:r>
              <a:rPr lang="de-DE" sz="1600" b="0" dirty="0">
                <a:solidFill>
                  <a:srgbClr val="000000"/>
                </a:solidFill>
              </a:rPr>
              <a:t>„Alles“ was Endenergie spart!!!</a:t>
            </a:r>
          </a:p>
          <a:p>
            <a:pPr marL="265113" indent="-179388" algn="l">
              <a:buFont typeface="Arial" panose="020B0604020202020204" pitchFamily="34" charset="0"/>
              <a:buChar char="•"/>
              <a:defRPr/>
            </a:pPr>
            <a:r>
              <a:rPr lang="de-DE" sz="1600" b="0" dirty="0">
                <a:solidFill>
                  <a:srgbClr val="000000"/>
                </a:solidFill>
              </a:rPr>
              <a:t>Maßnahmen zur energiebezogenen Optimierung von Produktionsprozessen </a:t>
            </a:r>
          </a:p>
          <a:p>
            <a:pPr marL="265113" indent="-179388" algn="l">
              <a:buFont typeface="Arial" panose="020B0604020202020204" pitchFamily="34" charset="0"/>
              <a:buChar char="•"/>
              <a:defRPr/>
            </a:pPr>
            <a:r>
              <a:rPr lang="de-DE" sz="1600" b="0" dirty="0" err="1">
                <a:solidFill>
                  <a:srgbClr val="000000"/>
                </a:solidFill>
              </a:rPr>
              <a:t>Abwärmevermeidung</a:t>
            </a:r>
            <a:r>
              <a:rPr lang="de-DE" sz="1600" b="0" dirty="0">
                <a:solidFill>
                  <a:srgbClr val="000000"/>
                </a:solidFill>
              </a:rPr>
              <a:t> und -nutzung</a:t>
            </a:r>
          </a:p>
          <a:p>
            <a:pPr marL="265113" indent="-179388" algn="l">
              <a:buFont typeface="Arial" panose="020B0604020202020204" pitchFamily="34" charset="0"/>
              <a:buChar char="•"/>
              <a:defRPr/>
            </a:pPr>
            <a:r>
              <a:rPr lang="de-DE" sz="1600" b="0" dirty="0">
                <a:solidFill>
                  <a:srgbClr val="000000"/>
                </a:solidFill>
              </a:rPr>
              <a:t>Einsparkonzept</a:t>
            </a:r>
            <a:endParaRPr lang="de-DE" altLang="de-DE" sz="1600" b="0" dirty="0">
              <a:solidFill>
                <a:srgbClr val="000000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339752" y="4581128"/>
            <a:ext cx="655272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5113" marR="0" lvl="0" indent="-179388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Mindestamortisationszeit (ohne Förderung): 2 Jahre</a:t>
            </a:r>
          </a:p>
          <a:p>
            <a:pPr marL="265113" marR="0" lvl="0" indent="-179388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Vorlage eines Einsparkonzepts durch qualifizierten Energieberater</a:t>
            </a:r>
          </a:p>
          <a:p>
            <a:pPr marL="85725" marR="0" lvl="0" algn="l" defTabSz="268288">
              <a:lnSpc>
                <a:spcPct val="100000"/>
              </a:lnSpc>
              <a:buClrTx/>
              <a:buSzTx/>
              <a:tabLst/>
              <a:defRPr/>
            </a:pPr>
            <a:r>
              <a:rPr lang="de-DE" altLang="de-DE" sz="1600" b="0" dirty="0">
                <a:solidFill>
                  <a:srgbClr val="000000"/>
                </a:solidFill>
              </a:rPr>
              <a:t>	(interne Erstellung möglich wenn ISO- oder EMAS-Unternehmen)</a:t>
            </a:r>
          </a:p>
          <a:p>
            <a:pPr marL="265113" marR="0" lvl="0" indent="-179388" algn="l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altLang="de-DE" sz="1600" b="0" dirty="0">
              <a:solidFill>
                <a:srgbClr val="000000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339752" y="5642664"/>
            <a:ext cx="633670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65113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de-DE" altLang="de-DE" sz="16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30% (+ 10% KMU-Bonus)</a:t>
            </a:r>
          </a:p>
          <a:p>
            <a:pPr marL="265113" lvl="0" indent="-179388" algn="l">
              <a:buFont typeface="Arial" panose="020B0604020202020204" pitchFamily="34" charset="0"/>
              <a:buChar char="•"/>
              <a:defRPr/>
            </a:pPr>
            <a:r>
              <a:rPr lang="de-DE" altLang="de-DE" sz="1600" b="0" baseline="0" dirty="0">
                <a:solidFill>
                  <a:srgbClr val="000000"/>
                </a:solidFill>
              </a:rPr>
              <a:t>Sicherstellung Fördereffizienz durch Förderdeck</a:t>
            </a:r>
            <a:r>
              <a:rPr lang="de-DE" altLang="de-DE" sz="1600" b="0" dirty="0">
                <a:solidFill>
                  <a:srgbClr val="000000"/>
                </a:solidFill>
              </a:rPr>
              <a:t>el von </a:t>
            </a:r>
            <a:br>
              <a:rPr lang="de-DE" altLang="de-DE" sz="1600" b="0" dirty="0">
                <a:solidFill>
                  <a:srgbClr val="000000"/>
                </a:solidFill>
              </a:rPr>
            </a:br>
            <a:r>
              <a:rPr lang="de-DE" altLang="de-DE" sz="1600" b="0" dirty="0">
                <a:solidFill>
                  <a:srgbClr val="000000"/>
                </a:solidFill>
              </a:rPr>
              <a:t>500 Euro / Tonne CO</a:t>
            </a:r>
            <a:r>
              <a:rPr lang="de-DE" altLang="de-DE" sz="1600" b="0" baseline="-25000" dirty="0">
                <a:solidFill>
                  <a:srgbClr val="000000"/>
                </a:solidFill>
              </a:rPr>
              <a:t>2</a:t>
            </a:r>
            <a:r>
              <a:rPr lang="de-DE" altLang="de-DE" sz="1600" b="0" dirty="0">
                <a:solidFill>
                  <a:srgbClr val="000000"/>
                </a:solidFill>
              </a:rPr>
              <a:t> (KMU 700 Euro / Tonne CO</a:t>
            </a:r>
            <a:r>
              <a:rPr lang="de-DE" altLang="de-DE" sz="1600" b="0" baseline="-25000" dirty="0">
                <a:solidFill>
                  <a:srgbClr val="000000"/>
                </a:solidFill>
              </a:rPr>
              <a:t>2</a:t>
            </a:r>
            <a:r>
              <a:rPr lang="de-DE" altLang="de-DE" sz="1600" b="0" dirty="0">
                <a:solidFill>
                  <a:srgbClr val="000000"/>
                </a:solidFill>
              </a:rPr>
              <a:t>)</a:t>
            </a:r>
            <a:endParaRPr kumimoji="1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539552" y="2756922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>
            <a:off x="539552" y="4365104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539552" y="5445221"/>
            <a:ext cx="8208912" cy="1"/>
          </a:xfrm>
          <a:prstGeom prst="line">
            <a:avLst/>
          </a:prstGeom>
          <a:noFill/>
          <a:ln w="15875">
            <a:solidFill>
              <a:srgbClr val="6CAA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de-DE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10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20894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4: Technologieoffene Förderung – </a:t>
            </a:r>
          </a:p>
          <a:p>
            <a:pPr lvl="0"/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 1 (Molkerei)</a:t>
            </a:r>
          </a:p>
        </p:txBody>
      </p:sp>
      <p:sp>
        <p:nvSpPr>
          <p:cNvPr id="3" name="Text12"/>
          <p:cNvSpPr>
            <a:spLocks noChangeArrowheads="1"/>
          </p:cNvSpPr>
          <p:nvPr/>
        </p:nvSpPr>
        <p:spPr bwMode="auto">
          <a:xfrm>
            <a:off x="539553" y="2221125"/>
            <a:ext cx="34563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lvl="1" algn="l">
              <a:spcBef>
                <a:spcPts val="300"/>
              </a:spcBef>
            </a:pPr>
            <a:r>
              <a:rPr kumimoji="0" lang="de-DE" altLang="zh-HK" sz="1600" dirty="0">
                <a:solidFill>
                  <a:schemeClr val="tx1"/>
                </a:solidFill>
                <a:ea typeface="新細明體" charset="-120"/>
              </a:rPr>
              <a:t>Maßnahmenbündel</a:t>
            </a:r>
          </a:p>
        </p:txBody>
      </p:sp>
      <p:sp>
        <p:nvSpPr>
          <p:cNvPr id="4" name="Rechteck 3"/>
          <p:cNvSpPr/>
          <p:nvPr/>
        </p:nvSpPr>
        <p:spPr>
          <a:xfrm>
            <a:off x="539552" y="2676009"/>
            <a:ext cx="3888432" cy="22929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Wärmerückgewinnung (WRG) bei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Molkepasteurisation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Säuberungs-anlage, Dampfkessel, Druckluftanlage und Kompressionskältemaschine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Isolierung Rohre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Variable und bedarfsorientierte Steuerung der Pumpen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Optimierung der Boiler-Druckregelung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539554" y="2605167"/>
            <a:ext cx="3456383" cy="0"/>
          </a:xfrm>
          <a:prstGeom prst="line">
            <a:avLst/>
          </a:prstGeom>
          <a:ln w="25400">
            <a:solidFill>
              <a:srgbClr val="2568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12"/>
          <p:cNvSpPr>
            <a:spLocks noChangeArrowheads="1"/>
          </p:cNvSpPr>
          <p:nvPr/>
        </p:nvSpPr>
        <p:spPr bwMode="auto">
          <a:xfrm>
            <a:off x="4572001" y="2180862"/>
            <a:ext cx="324036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85725" lvl="1" algn="l">
              <a:spcBef>
                <a:spcPts val="300"/>
              </a:spcBef>
            </a:pPr>
            <a:r>
              <a:rPr kumimoji="0" lang="de-DE" altLang="zh-HK" sz="1600" dirty="0">
                <a:solidFill>
                  <a:schemeClr val="tx1"/>
                </a:solidFill>
                <a:ea typeface="新細明體" charset="-120"/>
              </a:rPr>
              <a:t>Projektkennzahlen</a:t>
            </a:r>
          </a:p>
        </p:txBody>
      </p:sp>
      <p:sp>
        <p:nvSpPr>
          <p:cNvPr id="7" name="Rechteck 6"/>
          <p:cNvSpPr/>
          <p:nvPr/>
        </p:nvSpPr>
        <p:spPr>
          <a:xfrm>
            <a:off x="4572000" y="2676008"/>
            <a:ext cx="4248472" cy="22775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Förderfähige Kosten: 	612.200 €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Endenergieeinsparung:	2.400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MWh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Jährl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CO</a:t>
            </a:r>
            <a:r>
              <a:rPr lang="de-D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-Einsparung 	653 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Förderung (30%): 	</a:t>
            </a:r>
            <a:r>
              <a:rPr lang="de-DE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183.660 €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Förderdeckel (500 €/t):	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326.500 €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Fördereffizienz:		281 €/t CO</a:t>
            </a:r>
            <a:r>
              <a:rPr lang="de-DE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spcBef>
                <a:spcPts val="600"/>
              </a:spcBef>
            </a:pP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4572002" y="2605167"/>
            <a:ext cx="3744415" cy="0"/>
          </a:xfrm>
          <a:prstGeom prst="line">
            <a:avLst/>
          </a:prstGeom>
          <a:ln w="25400">
            <a:solidFill>
              <a:srgbClr val="2568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78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552" y="1359349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BMWi</a:t>
            </a:r>
            <a:r>
              <a:rPr lang="de-DE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-Wettbewerb Energieeffizienz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647564" y="2318607"/>
            <a:ext cx="288032" cy="342308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647564" y="2660915"/>
            <a:ext cx="4140000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935596" y="2276872"/>
            <a:ext cx="378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Was wird gefördert?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55576" y="2772410"/>
            <a:ext cx="39604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Technologieoffene Maßnahmen </a:t>
            </a:r>
            <a:b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(identisch mit klassischer </a:t>
            </a:r>
            <a:r>
              <a:rPr kumimoji="0" lang="de-DE" sz="16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Zuschussf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47564" y="3662757"/>
            <a:ext cx="288032" cy="342308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23" name="Gerade Verbindung 22"/>
          <p:cNvCxnSpPr/>
          <p:nvPr/>
        </p:nvCxnSpPr>
        <p:spPr>
          <a:xfrm>
            <a:off x="647564" y="4005064"/>
            <a:ext cx="4140000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935596" y="3633907"/>
            <a:ext cx="378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Fördervoraussetzungen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755576" y="4076296"/>
            <a:ext cx="446449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Einsparkonzept (wie bei </a:t>
            </a:r>
            <a:r>
              <a:rPr kumimoji="0" lang="de-DE" sz="16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Zuschussf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Mindestamortisationszeit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(ohne Förderung)  </a:t>
            </a:r>
            <a:b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Jahre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47564" y="5294938"/>
            <a:ext cx="288032" cy="342308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</a:p>
        </p:txBody>
      </p:sp>
      <p:cxnSp>
        <p:nvCxnSpPr>
          <p:cNvPr id="27" name="Gerade Verbindung 26"/>
          <p:cNvCxnSpPr/>
          <p:nvPr/>
        </p:nvCxnSpPr>
        <p:spPr>
          <a:xfrm>
            <a:off x="647564" y="5637245"/>
            <a:ext cx="4140000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755576" y="5748741"/>
            <a:ext cx="44644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lvl="0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zu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der förderfähigen Kosten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Mio. Euro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Vorhaben</a:t>
            </a:r>
            <a:endParaRPr kumimoji="0"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5112060" y="2222597"/>
            <a:ext cx="288032" cy="342308"/>
          </a:xfrm>
          <a:prstGeom prst="rect">
            <a:avLst/>
          </a:prstGeom>
          <a:solidFill>
            <a:srgbClr val="6CAAC0"/>
          </a:solidFill>
          <a:ln>
            <a:noFill/>
          </a:ln>
          <a:effectLst/>
          <a:extLst/>
        </p:spPr>
        <p:txBody>
          <a:bodyPr wrap="none" lIns="0" tIns="0" rIns="0" bIns="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</a:t>
            </a:r>
          </a:p>
        </p:txBody>
      </p:sp>
      <p:cxnSp>
        <p:nvCxnSpPr>
          <p:cNvPr id="31" name="Gerade Verbindung 30"/>
          <p:cNvCxnSpPr/>
          <p:nvPr/>
        </p:nvCxnSpPr>
        <p:spPr>
          <a:xfrm>
            <a:off x="5112060" y="2564904"/>
            <a:ext cx="3600000" cy="0"/>
          </a:xfrm>
          <a:prstGeom prst="line">
            <a:avLst/>
          </a:prstGeom>
          <a:ln w="9525">
            <a:solidFill>
              <a:srgbClr val="6CA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5400092" y="2180862"/>
            <a:ext cx="270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Was heißt Wettbewerb?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220072" y="2676399"/>
            <a:ext cx="3456384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85750" indent="-285750" algn="l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altLang="de-DE" sz="1600" b="0" dirty="0">
                <a:solidFill>
                  <a:srgbClr val="000000"/>
                </a:solidFill>
              </a:rPr>
              <a:t>Idee: Nicht das </a:t>
            </a:r>
            <a:r>
              <a:rPr lang="de-DE" altLang="de-DE" sz="1600" b="0" dirty="0" err="1">
                <a:solidFill>
                  <a:srgbClr val="000000"/>
                </a:solidFill>
              </a:rPr>
              <a:t>BMWi</a:t>
            </a:r>
            <a:r>
              <a:rPr lang="de-DE" altLang="de-DE" sz="1600" b="0" dirty="0">
                <a:solidFill>
                  <a:srgbClr val="000000"/>
                </a:solidFill>
              </a:rPr>
              <a:t> bestimmt die Förderhöhe, sondern der  Wettbewerb zwischen Projekten</a:t>
            </a:r>
          </a:p>
          <a:p>
            <a:pPr marL="285750" lvl="0" indent="-285750" algn="l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Gefördert werden die Projekte einer Wettbewerbsrunde mit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bester Fördereffizienz 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(höchste CO</a:t>
            </a:r>
            <a:r>
              <a:rPr kumimoji="0" lang="de-DE" sz="16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-Einsparung pro Euro Förderung)!</a:t>
            </a:r>
          </a:p>
          <a:p>
            <a:pPr marL="285750" indent="-285750" algn="l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de-DE" sz="16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gibt – im Unterschied zu klassischer Zuschussförderung – </a:t>
            </a:r>
            <a:r>
              <a:rPr kumimoji="0"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keinen Förderdeckel</a:t>
            </a:r>
          </a:p>
          <a:p>
            <a:pPr marL="285750" lvl="0" indent="-285750" algn="l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de-DE" sz="16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935596" y="5253203"/>
            <a:ext cx="378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Förderkonditionen</a:t>
            </a:r>
          </a:p>
        </p:txBody>
      </p:sp>
    </p:spTree>
    <p:extLst>
      <p:ext uri="{BB962C8B-B14F-4D97-AF65-F5344CB8AC3E}">
        <p14:creationId xmlns:p14="http://schemas.microsoft.com/office/powerpoint/2010/main" val="572503754"/>
      </p:ext>
    </p:extLst>
  </p:cSld>
  <p:clrMapOvr>
    <a:masterClrMapping/>
  </p:clrMapOvr>
</p:sld>
</file>

<file path=ppt/theme/theme1.xml><?xml version="1.0" encoding="utf-8"?>
<a:theme xmlns:a="http://schemas.openxmlformats.org/drawingml/2006/main" name="BMWi-Vorlage_11_2017_16-9_dt">
  <a:themeElements>
    <a:clrScheme name="">
      <a:dk1>
        <a:srgbClr val="000000"/>
      </a:dk1>
      <a:lt1>
        <a:srgbClr val="FFFFFF"/>
      </a:lt1>
      <a:dk2>
        <a:srgbClr val="FFFFFF"/>
      </a:dk2>
      <a:lt2>
        <a:srgbClr val="668CB3"/>
      </a:lt2>
      <a:accent1>
        <a:srgbClr val="5780A3"/>
      </a:accent1>
      <a:accent2>
        <a:srgbClr val="003366"/>
      </a:accent2>
      <a:accent3>
        <a:srgbClr val="FFFFFF"/>
      </a:accent3>
      <a:accent4>
        <a:srgbClr val="000000"/>
      </a:accent4>
      <a:accent5>
        <a:srgbClr val="B4C0CE"/>
      </a:accent5>
      <a:accent6>
        <a:srgbClr val="002D5C"/>
      </a:accent6>
      <a:hlink>
        <a:srgbClr val="9595A0"/>
      </a:hlink>
      <a:folHlink>
        <a:srgbClr val="386691"/>
      </a:folHlink>
    </a:clrScheme>
    <a:fontScheme name="Benutzerdefiniert 1">
      <a:majorFont>
        <a:latin typeface="BundesSerfi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2" charset="-128"/>
            <a:cs typeface="ＭＳ Ｐゴシック" pitchFamily="52" charset="-128"/>
          </a:defRPr>
        </a:defPPr>
      </a:lstStyle>
    </a:lnDef>
    <a:txDef>
      <a:spPr/>
      <a:bodyPr/>
      <a:lstStyle>
        <a:defPPr marL="474663" marR="0" indent="-474663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4F80"/>
          </a:buClr>
          <a:buSzPct val="80000"/>
          <a:buFont typeface="Wingdings" pitchFamily="2" charset="2"/>
          <a:buNone/>
          <a:tabLst/>
          <a:defRPr kumimoji="0" sz="11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BundesSans Office"/>
            <a:ea typeface="+mn-ea"/>
            <a:cs typeface="+mn-cs"/>
          </a:defRPr>
        </a:defPPr>
      </a:lstStyle>
    </a:txDef>
  </a:objectDefaults>
  <a:extraClrSchemeLst>
    <a:extraClrScheme>
      <a:clrScheme name="2 Energie 1">
        <a:dk1>
          <a:srgbClr val="000000"/>
        </a:dk1>
        <a:lt1>
          <a:srgbClr val="FFFFFF"/>
        </a:lt1>
        <a:dk2>
          <a:srgbClr val="FFFFFF"/>
        </a:dk2>
        <a:lt2>
          <a:srgbClr val="668CB3"/>
        </a:lt2>
        <a:accent1>
          <a:srgbClr val="194C80"/>
        </a:accent1>
        <a:accent2>
          <a:srgbClr val="386691"/>
        </a:accent2>
        <a:accent3>
          <a:srgbClr val="FFFFFF"/>
        </a:accent3>
        <a:accent4>
          <a:srgbClr val="000000"/>
        </a:accent4>
        <a:accent5>
          <a:srgbClr val="ABB2C0"/>
        </a:accent5>
        <a:accent6>
          <a:srgbClr val="325C83"/>
        </a:accent6>
        <a:hlink>
          <a:srgbClr val="5780A3"/>
        </a:hlink>
        <a:folHlink>
          <a:srgbClr val="7599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Macintosh PowerPoint</Application>
  <PresentationFormat>Bildschirmpräsentation (4:3)</PresentationFormat>
  <Paragraphs>232</Paragraphs>
  <Slides>15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31" baseType="lpstr">
      <vt:lpstr>ＭＳ Ｐゴシック</vt:lpstr>
      <vt:lpstr>新細明體</vt:lpstr>
      <vt:lpstr>Arial</vt:lpstr>
      <vt:lpstr>Arial Black</vt:lpstr>
      <vt:lpstr>BundesSans</vt:lpstr>
      <vt:lpstr>BundesSans Office</vt:lpstr>
      <vt:lpstr>BundesSerif Office</vt:lpstr>
      <vt:lpstr>Calibri</vt:lpstr>
      <vt:lpstr>Neue Praxis</vt:lpstr>
      <vt:lpstr>Times</vt:lpstr>
      <vt:lpstr>Times New Roman</vt:lpstr>
      <vt:lpstr>Verdana</vt:lpstr>
      <vt:lpstr>Wingdings</vt:lpstr>
      <vt:lpstr>Wingdings 3</vt:lpstr>
      <vt:lpstr>BMWi-Vorlage_11_2017_16-9_dt</vt:lpstr>
      <vt:lpstr>1_Larissa</vt:lpstr>
      <vt:lpstr>BMWi-Förderpaket: Energieeffizienz  und EE-Prozesswärme in der Wirtschaft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    </vt:lpstr>
    </vt:vector>
  </TitlesOfParts>
  <Company>BMWi, IT-Referat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Bundesförderprogramme  für mehr Energieeffizienz in Unternehmen Energie</dc:title>
  <dc:creator>Zambre-Rehbein, Vaishali, Dr., IIB2</dc:creator>
  <cp:lastModifiedBy>Sascha Rehbein</cp:lastModifiedBy>
  <cp:revision>83</cp:revision>
  <cp:lastPrinted>2019-05-21T15:12:50Z</cp:lastPrinted>
  <dcterms:created xsi:type="dcterms:W3CDTF">2018-11-10T11:27:50Z</dcterms:created>
  <dcterms:modified xsi:type="dcterms:W3CDTF">2019-05-22T05:50:33Z</dcterms:modified>
</cp:coreProperties>
</file>